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20"/>
  </p:notesMasterIdLst>
  <p:handoutMasterIdLst>
    <p:handoutMasterId r:id="rId21"/>
  </p:handoutMasterIdLst>
  <p:sldIdLst>
    <p:sldId id="286" r:id="rId2"/>
    <p:sldId id="367" r:id="rId3"/>
    <p:sldId id="378" r:id="rId4"/>
    <p:sldId id="385" r:id="rId5"/>
    <p:sldId id="380" r:id="rId6"/>
    <p:sldId id="287" r:id="rId7"/>
    <p:sldId id="369" r:id="rId8"/>
    <p:sldId id="260" r:id="rId9"/>
    <p:sldId id="370" r:id="rId10"/>
    <p:sldId id="383" r:id="rId11"/>
    <p:sldId id="371" r:id="rId12"/>
    <p:sldId id="381" r:id="rId13"/>
    <p:sldId id="382" r:id="rId14"/>
    <p:sldId id="373" r:id="rId15"/>
    <p:sldId id="374" r:id="rId16"/>
    <p:sldId id="372" r:id="rId17"/>
    <p:sldId id="375" r:id="rId18"/>
    <p:sldId id="258" r:id="rId1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6340"/>
    <a:srgbClr val="1F497D"/>
    <a:srgbClr val="FFFF00"/>
    <a:srgbClr val="000000"/>
    <a:srgbClr val="FF0000"/>
    <a:srgbClr val="0000FF"/>
    <a:srgbClr val="00FF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8644" autoAdjust="0"/>
    <p:restoredTop sz="85408" autoAdjust="0"/>
  </p:normalViewPr>
  <p:slideViewPr>
    <p:cSldViewPr>
      <p:cViewPr>
        <p:scale>
          <a:sx n="66" d="100"/>
          <a:sy n="66" d="100"/>
        </p:scale>
        <p:origin x="-1776"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82"/>
    </p:cViewPr>
  </p:sorterViewPr>
  <p:notesViewPr>
    <p:cSldViewPr>
      <p:cViewPr varScale="1">
        <p:scale>
          <a:sx n="69" d="100"/>
          <a:sy n="69" d="100"/>
        </p:scale>
        <p:origin x="-2754"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8A1B3ACC-614D-4AEF-B8C0-4455DE98AB8C}" type="datetimeFigureOut">
              <a:rPr lang="en-US" smtClean="0"/>
              <a:pPr/>
              <a:t>4/10/2012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57653BB3-5953-4B2C-9FD1-7E85D86F2FA0}" type="slidenum">
              <a:rPr lang="en-US" smtClean="0"/>
              <a:pPr/>
              <a:t>‹#›</a:t>
            </a:fld>
            <a:endParaRPr lang="en-US"/>
          </a:p>
        </p:txBody>
      </p:sp>
    </p:spTree>
    <p:extLst>
      <p:ext uri="{BB962C8B-B14F-4D97-AF65-F5344CB8AC3E}">
        <p14:creationId xmlns:p14="http://schemas.microsoft.com/office/powerpoint/2010/main" val="11252597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5E38ED56-AA07-49D5-8246-E3821472CFFA}" type="datetimeFigureOut">
              <a:rPr lang="en-US" smtClean="0"/>
              <a:pPr/>
              <a:t>4/10/2012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42502A5-72FC-49D4-ADA4-C7B6B7B24C7C}" type="slidenum">
              <a:rPr lang="en-US" smtClean="0"/>
              <a:pPr/>
              <a:t>‹#›</a:t>
            </a:fld>
            <a:endParaRPr lang="en-US"/>
          </a:p>
        </p:txBody>
      </p:sp>
    </p:spTree>
    <p:extLst>
      <p:ext uri="{BB962C8B-B14F-4D97-AF65-F5344CB8AC3E}">
        <p14:creationId xmlns:p14="http://schemas.microsoft.com/office/powerpoint/2010/main" val="3307763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Zoom in a little…</a:t>
            </a:r>
          </a:p>
          <a:p>
            <a:r>
              <a:rPr lang="en-US" dirty="0" smtClean="0"/>
              <a:t>Leaf</a:t>
            </a:r>
            <a:r>
              <a:rPr lang="en-US" baseline="0" dirty="0" smtClean="0"/>
              <a:t> – visual image to explain watershed</a:t>
            </a:r>
            <a:endParaRPr lang="en-US" dirty="0"/>
          </a:p>
        </p:txBody>
      </p:sp>
      <p:sp>
        <p:nvSpPr>
          <p:cNvPr id="4" name="Slide Number Placeholder 3"/>
          <p:cNvSpPr>
            <a:spLocks noGrp="1"/>
          </p:cNvSpPr>
          <p:nvPr>
            <p:ph type="sldNum" sz="quarter" idx="10"/>
          </p:nvPr>
        </p:nvSpPr>
        <p:spPr/>
        <p:txBody>
          <a:bodyPr/>
          <a:lstStyle/>
          <a:p>
            <a:fld id="{80AE5B5E-F268-462B-B0D8-D32111070392}"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24CD60-1279-40A7-97A3-FD2A29290A41}" type="slidenum">
              <a:rPr lang="en-US" smtClean="0"/>
              <a:pPr/>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0AE5B5E-F268-462B-B0D8-D32111070392}" type="slidenum">
              <a:rPr lang="en-US" smtClean="0"/>
              <a:pPr/>
              <a:t>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24CD60-1279-40A7-97A3-FD2A29290A41}" type="slidenum">
              <a:rPr lang="en-US" smtClean="0"/>
              <a:pPr/>
              <a:t>10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24CD60-1279-40A7-97A3-FD2A29290A41}" type="slidenum">
              <a:rPr lang="en-US" smtClean="0"/>
              <a:pPr/>
              <a:t>11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24CD60-1279-40A7-97A3-FD2A29290A41}" type="slidenum">
              <a:rPr lang="en-US" smtClean="0"/>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24CD60-1279-40A7-97A3-FD2A29290A41}" type="slidenum">
              <a:rPr lang="en-US" smtClean="0"/>
              <a:pPr/>
              <a:t>13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24CD60-1279-40A7-97A3-FD2A29290A41}" type="slidenum">
              <a:rPr lang="en-US" smtClean="0"/>
              <a:pPr/>
              <a:t>14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24CD60-1279-40A7-97A3-FD2A29290A41}" type="slidenum">
              <a:rPr lang="en-US" smtClean="0"/>
              <a:pPr/>
              <a:t>15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D124CD60-1279-40A7-97A3-FD2A29290A41}"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A3D33DEC-14D6-4104-AFF8-414AC715FF95}" type="datetimeFigureOut">
              <a:rPr lang="en-US" smtClean="0"/>
              <a:pPr/>
              <a:t>4/10/2012</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E2B9D1F5-654C-4C8B-BAB0-520758361A05}"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3D33DEC-14D6-4104-AFF8-414AC715FF95}"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B9D1F5-654C-4C8B-BAB0-520758361A0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3D33DEC-14D6-4104-AFF8-414AC715FF95}"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B9D1F5-654C-4C8B-BAB0-520758361A0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3D33DEC-14D6-4104-AFF8-414AC715FF95}"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B9D1F5-654C-4C8B-BAB0-520758361A0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3D33DEC-14D6-4104-AFF8-414AC715FF95}"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E2B9D1F5-654C-4C8B-BAB0-520758361A0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3D33DEC-14D6-4104-AFF8-414AC715FF95}"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B9D1F5-654C-4C8B-BAB0-520758361A0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3D33DEC-14D6-4104-AFF8-414AC715FF95}" type="datetimeFigureOut">
              <a:rPr lang="en-US" smtClean="0"/>
              <a:pPr/>
              <a:t>4/10/2012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B9D1F5-654C-4C8B-BAB0-520758361A0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3D33DEC-14D6-4104-AFF8-414AC715FF95}" type="datetimeFigureOut">
              <a:rPr lang="en-US" smtClean="0"/>
              <a:pPr/>
              <a:t>4/10/2012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B9D1F5-654C-4C8B-BAB0-520758361A0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D33DEC-14D6-4104-AFF8-414AC715FF95}" type="datetimeFigureOut">
              <a:rPr lang="en-US" smtClean="0"/>
              <a:pPr/>
              <a:t>4/10/2012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B9D1F5-654C-4C8B-BAB0-520758361A0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3D33DEC-14D6-4104-AFF8-414AC715FF95}"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B9D1F5-654C-4C8B-BAB0-520758361A0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3D33DEC-14D6-4104-AFF8-414AC715FF95}"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B9D1F5-654C-4C8B-BAB0-520758361A0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A3D33DEC-14D6-4104-AFF8-414AC715FF95}" type="datetimeFigureOut">
              <a:rPr lang="en-US" smtClean="0"/>
              <a:pPr/>
              <a:t>4/10/2012</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E2B9D1F5-654C-4C8B-BAB0-520758361A05}"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noChangeArrowheads="1"/>
          </p:cNvPicPr>
          <p:nvPr/>
        </p:nvPicPr>
        <p:blipFill>
          <a:blip r:embed="rId2" cstate="print">
            <a:lum bright="70000" contrast="-70000"/>
          </a:blip>
          <a:srcRect/>
          <a:stretch>
            <a:fillRect/>
          </a:stretch>
        </p:blipFill>
        <p:spPr bwMode="auto">
          <a:xfrm>
            <a:off x="12203" y="-1600200"/>
            <a:ext cx="9131797" cy="11795085"/>
          </a:xfrm>
          <a:prstGeom prst="rect">
            <a:avLst/>
          </a:prstGeom>
          <a:noFill/>
          <a:ln w="9525">
            <a:solidFill>
              <a:schemeClr val="tx1"/>
            </a:solidFill>
            <a:miter lim="800000"/>
            <a:headEnd/>
            <a:tailEnd/>
          </a:ln>
        </p:spPr>
      </p:pic>
      <p:sp>
        <p:nvSpPr>
          <p:cNvPr id="6" name="Rectangle 5"/>
          <p:cNvSpPr/>
          <p:nvPr/>
        </p:nvSpPr>
        <p:spPr>
          <a:xfrm>
            <a:off x="0" y="0"/>
            <a:ext cx="9144000" cy="6858000"/>
          </a:xfrm>
          <a:prstGeom prst="rect">
            <a:avLst/>
          </a:prstGeom>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pic>
        <p:nvPicPr>
          <p:cNvPr id="4" name="Picture 3"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15200" y="228600"/>
            <a:ext cx="1598574" cy="1120198"/>
          </a:xfrm>
          <a:prstGeom prst="rect">
            <a:avLst/>
          </a:prstGeom>
        </p:spPr>
      </p:pic>
      <p:sp>
        <p:nvSpPr>
          <p:cNvPr id="5" name="TextBox 4"/>
          <p:cNvSpPr txBox="1"/>
          <p:nvPr/>
        </p:nvSpPr>
        <p:spPr>
          <a:xfrm>
            <a:off x="228600" y="228600"/>
            <a:ext cx="8915400" cy="5201424"/>
          </a:xfrm>
          <a:prstGeom prst="rect">
            <a:avLst/>
          </a:prstGeom>
          <a:noFill/>
        </p:spPr>
        <p:txBody>
          <a:bodyPr wrap="square" rtlCol="0">
            <a:spAutoFit/>
          </a:bodyPr>
          <a:lstStyle/>
          <a:p>
            <a:r>
              <a:rPr lang="en-US" sz="6000" b="1" u="sng" cap="small" dirty="0" smtClean="0">
                <a:solidFill>
                  <a:srgbClr val="0D6340"/>
                </a:solidFill>
                <a:effectLst>
                  <a:outerShdw blurRad="38100" dist="38100" dir="2700000" algn="tl">
                    <a:srgbClr val="000000">
                      <a:alpha val="43137"/>
                    </a:srgbClr>
                  </a:outerShdw>
                </a:effectLst>
              </a:rPr>
              <a:t>Galveston Bay</a:t>
            </a:r>
            <a:r>
              <a:rPr lang="en-US" sz="6000" b="1" cap="small" dirty="0" smtClean="0">
                <a:solidFill>
                  <a:srgbClr val="0D6340"/>
                </a:solidFill>
                <a:effectLst>
                  <a:outerShdw blurRad="38100" dist="38100" dir="2700000" algn="tl">
                    <a:srgbClr val="000000">
                      <a:alpha val="43137"/>
                    </a:srgbClr>
                  </a:outerShdw>
                </a:effectLst>
              </a:rPr>
              <a:t>:</a:t>
            </a:r>
          </a:p>
          <a:p>
            <a:endParaRPr lang="en-US" sz="2400" b="1" cap="small" dirty="0" smtClean="0">
              <a:solidFill>
                <a:srgbClr val="0D6340"/>
              </a:solidFill>
              <a:effectLst>
                <a:outerShdw blurRad="38100" dist="38100" dir="2700000" algn="tl">
                  <a:srgbClr val="000000">
                    <a:alpha val="43137"/>
                  </a:srgbClr>
                </a:outerShdw>
              </a:effectLst>
            </a:endParaRPr>
          </a:p>
          <a:p>
            <a:r>
              <a:rPr lang="en-US" sz="4400" b="1" dirty="0" smtClean="0">
                <a:solidFill>
                  <a:srgbClr val="0D6340"/>
                </a:solidFill>
                <a:effectLst>
                  <a:outerShdw blurRad="38100" dist="38100" dir="2700000" algn="tl">
                    <a:srgbClr val="000000">
                      <a:alpha val="43137"/>
                    </a:srgbClr>
                  </a:outerShdw>
                </a:effectLst>
              </a:rPr>
              <a:t>Estuary of National </a:t>
            </a:r>
          </a:p>
          <a:p>
            <a:r>
              <a:rPr lang="en-US" sz="4400" b="1" dirty="0" smtClean="0">
                <a:solidFill>
                  <a:srgbClr val="0D6340"/>
                </a:solidFill>
                <a:effectLst>
                  <a:outerShdw blurRad="38100" dist="38100" dir="2700000" algn="tl">
                    <a:srgbClr val="000000">
                      <a:alpha val="43137"/>
                    </a:srgbClr>
                  </a:outerShdw>
                </a:effectLst>
              </a:rPr>
              <a:t>Significance,</a:t>
            </a:r>
          </a:p>
          <a:p>
            <a:endParaRPr lang="en-US" sz="4000" b="1" dirty="0" smtClean="0">
              <a:solidFill>
                <a:srgbClr val="0D6340"/>
              </a:solidFill>
              <a:effectLst>
                <a:outerShdw blurRad="38100" dist="38100" dir="2700000" algn="tl">
                  <a:srgbClr val="000000">
                    <a:alpha val="43137"/>
                  </a:srgbClr>
                </a:outerShdw>
              </a:effectLst>
            </a:endParaRPr>
          </a:p>
          <a:p>
            <a:r>
              <a:rPr lang="en-US" sz="4400" b="1" dirty="0" smtClean="0">
                <a:solidFill>
                  <a:srgbClr val="0D6340"/>
                </a:solidFill>
                <a:effectLst>
                  <a:outerShdw blurRad="38100" dist="38100" dir="2700000" algn="tl">
                    <a:srgbClr val="000000">
                      <a:alpha val="43137"/>
                    </a:srgbClr>
                  </a:outerShdw>
                </a:effectLst>
              </a:rPr>
              <a:t>Great Water,		</a:t>
            </a:r>
          </a:p>
          <a:p>
            <a:r>
              <a:rPr lang="en-US" sz="4400" b="1" dirty="0">
                <a:solidFill>
                  <a:srgbClr val="0D6340"/>
                </a:solidFill>
                <a:effectLst>
                  <a:outerShdw blurRad="38100" dist="38100" dir="2700000" algn="tl">
                    <a:srgbClr val="000000">
                      <a:alpha val="43137"/>
                    </a:srgbClr>
                  </a:outerShdw>
                </a:effectLst>
              </a:rPr>
              <a:t>	</a:t>
            </a:r>
            <a:r>
              <a:rPr lang="en-US" sz="4400" b="1" dirty="0" smtClean="0">
                <a:solidFill>
                  <a:srgbClr val="0D6340"/>
                </a:solidFill>
                <a:effectLst>
                  <a:outerShdw blurRad="38100" dist="38100" dir="2700000" algn="tl">
                    <a:srgbClr val="000000">
                      <a:alpha val="43137"/>
                    </a:srgbClr>
                  </a:outerShdw>
                </a:effectLst>
              </a:rPr>
              <a:t>			</a:t>
            </a:r>
            <a:r>
              <a:rPr lang="en-US" sz="2800" b="1" dirty="0" smtClean="0">
                <a:solidFill>
                  <a:srgbClr val="0D6340"/>
                </a:solidFill>
                <a:effectLst>
                  <a:outerShdw blurRad="38100" dist="38100" dir="2700000" algn="tl">
                    <a:srgbClr val="000000">
                      <a:alpha val="43137"/>
                    </a:srgbClr>
                  </a:outerShdw>
                </a:effectLst>
              </a:rPr>
              <a:t>Bob Stokes</a:t>
            </a:r>
          </a:p>
          <a:p>
            <a:r>
              <a:rPr lang="en-US" sz="2800" b="1" dirty="0">
                <a:solidFill>
                  <a:srgbClr val="0D6340"/>
                </a:solidFill>
                <a:effectLst>
                  <a:outerShdw blurRad="38100" dist="38100" dir="2700000" algn="tl">
                    <a:srgbClr val="000000">
                      <a:alpha val="43137"/>
                    </a:srgbClr>
                  </a:outerShdw>
                </a:effectLst>
              </a:rPr>
              <a:t>	</a:t>
            </a:r>
            <a:r>
              <a:rPr lang="en-US" sz="2800" b="1" dirty="0" smtClean="0">
                <a:solidFill>
                  <a:srgbClr val="0D6340"/>
                </a:solidFill>
                <a:effectLst>
                  <a:outerShdw blurRad="38100" dist="38100" dir="2700000" algn="tl">
                    <a:srgbClr val="000000">
                      <a:alpha val="43137"/>
                    </a:srgbClr>
                  </a:outerShdw>
                </a:effectLst>
              </a:rPr>
              <a:t>			Galveston Bay Foundation</a:t>
            </a:r>
          </a:p>
        </p:txBody>
      </p:sp>
      <p:sp>
        <p:nvSpPr>
          <p:cNvPr id="7" name="TextBox 6"/>
          <p:cNvSpPr txBox="1"/>
          <p:nvPr/>
        </p:nvSpPr>
        <p:spPr>
          <a:xfrm>
            <a:off x="457200" y="5562600"/>
            <a:ext cx="8458200" cy="769441"/>
          </a:xfrm>
          <a:prstGeom prst="rect">
            <a:avLst/>
          </a:prstGeom>
          <a:noFill/>
        </p:spPr>
        <p:txBody>
          <a:bodyPr wrap="square" rtlCol="0">
            <a:spAutoFit/>
          </a:bodyPr>
          <a:lstStyle/>
          <a:p>
            <a:pPr algn="r"/>
            <a:r>
              <a:rPr lang="en-US" sz="4400" b="1" dirty="0" smtClean="0">
                <a:solidFill>
                  <a:srgbClr val="0D6340"/>
                </a:solidFill>
                <a:effectLst>
                  <a:outerShdw blurRad="38100" dist="38100" dir="2700000" algn="tl">
                    <a:srgbClr val="000000">
                      <a:alpha val="43137"/>
                    </a:srgbClr>
                  </a:outerShdw>
                </a:effectLst>
              </a:rPr>
              <a:t>…and our home and livelihood</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8" name="Picture 7"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Galveston Bay: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Productivity</a:t>
            </a:r>
            <a:endParaRPr kumimoji="0" lang="en-US" sz="4000" b="0" i="0" u="none" strike="noStrike" kern="1200" cap="none" spc="0" normalizeH="0" baseline="0" noProof="0" dirty="0" smtClean="0">
              <a:ln>
                <a:noFill/>
              </a:ln>
              <a:solidFill>
                <a:srgbClr val="0D6340"/>
              </a:solidFill>
              <a:effectLst/>
              <a:uLnTx/>
              <a:uFillTx/>
              <a:latin typeface="+mn-lt"/>
              <a:ea typeface="+mj-ea"/>
              <a:cs typeface="+mj-cs"/>
            </a:endParaRPr>
          </a:p>
        </p:txBody>
      </p:sp>
      <p:sp>
        <p:nvSpPr>
          <p:cNvPr id="12" name="Content Placeholder 5"/>
          <p:cNvSpPr>
            <a:spLocks noGrp="1"/>
          </p:cNvSpPr>
          <p:nvPr>
            <p:ph idx="1"/>
          </p:nvPr>
        </p:nvSpPr>
        <p:spPr>
          <a:xfrm>
            <a:off x="4343400" y="1752600"/>
            <a:ext cx="4648200" cy="4876800"/>
          </a:xfrm>
        </p:spPr>
        <p:txBody>
          <a:bodyPr>
            <a:normAutofit/>
          </a:bodyPr>
          <a:lstStyle/>
          <a:p>
            <a:pPr lvl="0">
              <a:buFont typeface="Wingdings" pitchFamily="2" charset="2"/>
              <a:buChar char="§"/>
            </a:pPr>
            <a:r>
              <a:rPr lang="en-US" sz="3000" b="1" dirty="0" smtClean="0">
                <a:solidFill>
                  <a:schemeClr val="accent2">
                    <a:lumMod val="20000"/>
                    <a:lumOff val="80000"/>
                  </a:schemeClr>
                </a:solidFill>
              </a:rPr>
              <a:t>Most productive bay in Texas </a:t>
            </a:r>
            <a:r>
              <a:rPr lang="en-US" sz="3000" dirty="0" smtClean="0">
                <a:solidFill>
                  <a:schemeClr val="accent2">
                    <a:lumMod val="20000"/>
                    <a:lumOff val="80000"/>
                  </a:schemeClr>
                </a:solidFill>
              </a:rPr>
              <a:t>and one of the most productive in the U.S., only behind Chesapeake Bay</a:t>
            </a:r>
          </a:p>
          <a:p>
            <a:pPr lvl="0">
              <a:buFont typeface="Wingdings" pitchFamily="2" charset="2"/>
              <a:buChar char="§"/>
            </a:pPr>
            <a:endParaRPr lang="en-US" sz="3000" dirty="0" smtClean="0">
              <a:solidFill>
                <a:schemeClr val="accent2">
                  <a:lumMod val="20000"/>
                  <a:lumOff val="80000"/>
                </a:schemeClr>
              </a:solidFill>
            </a:endParaRPr>
          </a:p>
          <a:p>
            <a:pPr lvl="0">
              <a:buFont typeface="Wingdings" pitchFamily="2" charset="2"/>
              <a:buChar char="§"/>
            </a:pPr>
            <a:r>
              <a:rPr lang="en-US" sz="3000" dirty="0" smtClean="0">
                <a:solidFill>
                  <a:schemeClr val="accent2">
                    <a:lumMod val="20000"/>
                    <a:lumOff val="80000"/>
                  </a:schemeClr>
                </a:solidFill>
              </a:rPr>
              <a:t>May be THE most productive bay in the country on a per square mile basis</a:t>
            </a:r>
          </a:p>
        </p:txBody>
      </p:sp>
      <p:pic>
        <p:nvPicPr>
          <p:cNvPr id="2051" name="Picture 3" descr="Shrimp catch"/>
          <p:cNvPicPr>
            <a:picLocks noChangeAspect="1" noChangeArrowheads="1"/>
          </p:cNvPicPr>
          <p:nvPr/>
        </p:nvPicPr>
        <p:blipFill>
          <a:blip r:embed="rId4" cstate="print"/>
          <a:srcRect/>
          <a:stretch>
            <a:fillRect/>
          </a:stretch>
        </p:blipFill>
        <p:spPr bwMode="auto">
          <a:xfrm>
            <a:off x="152399" y="2743200"/>
            <a:ext cx="3562893" cy="2895600"/>
          </a:xfrm>
          <a:prstGeom prst="rect">
            <a:avLst/>
          </a:prstGeom>
          <a:noFill/>
          <a:ln w="12700" algn="in">
            <a:solidFill>
              <a:srgbClr val="5F5F5F"/>
            </a:solidFill>
            <a:miter lim="800000"/>
            <a:headEnd/>
            <a:tailEnd/>
          </a:ln>
          <a:effectLst/>
        </p:spPr>
      </p:pic>
      <p:pic>
        <p:nvPicPr>
          <p:cNvPr id="2052" name="Picture 4" descr="Blue crab"/>
          <p:cNvPicPr>
            <a:picLocks noChangeAspect="1" noChangeArrowheads="1"/>
          </p:cNvPicPr>
          <p:nvPr/>
        </p:nvPicPr>
        <p:blipFill>
          <a:blip r:embed="rId5" cstate="print"/>
          <a:srcRect/>
          <a:stretch>
            <a:fillRect/>
          </a:stretch>
        </p:blipFill>
        <p:spPr bwMode="auto">
          <a:xfrm>
            <a:off x="1880438" y="4953001"/>
            <a:ext cx="2418276" cy="1828800"/>
          </a:xfrm>
          <a:prstGeom prst="rect">
            <a:avLst/>
          </a:prstGeom>
          <a:noFill/>
          <a:ln w="12700" algn="in">
            <a:solidFill>
              <a:srgbClr val="5F5F5F"/>
            </a:solidFill>
            <a:miter lim="800000"/>
            <a:headEnd/>
            <a:tailEnd/>
          </a:ln>
          <a:effectLst/>
        </p:spPr>
      </p:pic>
      <p:pic>
        <p:nvPicPr>
          <p:cNvPr id="2053" name="Picture 5" descr="Fisherman releasing trout"/>
          <p:cNvPicPr>
            <a:picLocks noChangeAspect="1" noChangeArrowheads="1"/>
          </p:cNvPicPr>
          <p:nvPr/>
        </p:nvPicPr>
        <p:blipFill>
          <a:blip r:embed="rId6" cstate="print"/>
          <a:srcRect/>
          <a:stretch>
            <a:fillRect/>
          </a:stretch>
        </p:blipFill>
        <p:spPr bwMode="auto">
          <a:xfrm>
            <a:off x="1866265" y="1828800"/>
            <a:ext cx="2413629" cy="1600200"/>
          </a:xfrm>
          <a:prstGeom prst="rect">
            <a:avLst/>
          </a:prstGeom>
          <a:noFill/>
          <a:ln w="12700" algn="in">
            <a:solidFill>
              <a:srgbClr val="5F5F5F"/>
            </a:solid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8" name="Picture 7"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Galveston Bay: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Productivity - Commercial</a:t>
            </a:r>
            <a:endParaRPr kumimoji="0" lang="en-US" sz="4000" b="0" i="0" u="none" strike="noStrike" kern="1200" cap="none" spc="0" normalizeH="0" baseline="0" noProof="0" dirty="0" smtClean="0">
              <a:ln>
                <a:noFill/>
              </a:ln>
              <a:solidFill>
                <a:srgbClr val="0D6340"/>
              </a:solidFill>
              <a:effectLst/>
              <a:uLnTx/>
              <a:uFillTx/>
              <a:latin typeface="+mn-lt"/>
              <a:ea typeface="+mj-ea"/>
              <a:cs typeface="+mj-cs"/>
            </a:endParaRPr>
          </a:p>
        </p:txBody>
      </p:sp>
      <p:sp>
        <p:nvSpPr>
          <p:cNvPr id="12" name="Content Placeholder 5"/>
          <p:cNvSpPr>
            <a:spLocks noGrp="1"/>
          </p:cNvSpPr>
          <p:nvPr>
            <p:ph idx="1"/>
          </p:nvPr>
        </p:nvSpPr>
        <p:spPr>
          <a:xfrm>
            <a:off x="4343400" y="1752600"/>
            <a:ext cx="4648200" cy="4876800"/>
          </a:xfrm>
        </p:spPr>
        <p:txBody>
          <a:bodyPr>
            <a:normAutofit fontScale="70000" lnSpcReduction="20000"/>
          </a:bodyPr>
          <a:lstStyle/>
          <a:p>
            <a:pPr>
              <a:buFont typeface="Wingdings" pitchFamily="2" charset="2"/>
              <a:buChar char="§"/>
            </a:pPr>
            <a:r>
              <a:rPr lang="en-US" sz="3100" dirty="0" smtClean="0">
                <a:solidFill>
                  <a:schemeClr val="accent2">
                    <a:lumMod val="20000"/>
                    <a:lumOff val="80000"/>
                  </a:schemeClr>
                </a:solidFill>
              </a:rPr>
              <a:t>Galveston Bay accounts for 1/3 of Texas’ commercial fishing harvest, or </a:t>
            </a:r>
            <a:r>
              <a:rPr lang="en-US" sz="3100" dirty="0" smtClean="0"/>
              <a:t>about 6.1 million pounds of seafood harvested that has an economic impact of $25 million/year</a:t>
            </a:r>
            <a:r>
              <a:rPr lang="en-US" sz="3100" dirty="0" smtClean="0">
                <a:solidFill>
                  <a:schemeClr val="accent2">
                    <a:lumMod val="20000"/>
                    <a:lumOff val="80000"/>
                  </a:schemeClr>
                </a:solidFill>
              </a:rPr>
              <a:t> </a:t>
            </a:r>
            <a:r>
              <a:rPr lang="en-US" sz="1800" dirty="0" smtClean="0">
                <a:solidFill>
                  <a:schemeClr val="accent2">
                    <a:lumMod val="20000"/>
                    <a:lumOff val="80000"/>
                  </a:schemeClr>
                </a:solidFill>
              </a:rPr>
              <a:t>(TPWD, 2009 (2007 data)</a:t>
            </a:r>
          </a:p>
          <a:p>
            <a:pPr>
              <a:buFont typeface="Wingdings" pitchFamily="2" charset="2"/>
              <a:buChar char="§"/>
            </a:pPr>
            <a:endParaRPr lang="en-US" sz="1800" dirty="0" smtClean="0">
              <a:solidFill>
                <a:schemeClr val="accent2">
                  <a:lumMod val="20000"/>
                  <a:lumOff val="80000"/>
                </a:schemeClr>
              </a:solidFill>
            </a:endParaRPr>
          </a:p>
          <a:p>
            <a:pPr>
              <a:buFont typeface="Wingdings" pitchFamily="2" charset="2"/>
              <a:buChar char="§"/>
            </a:pPr>
            <a:r>
              <a:rPr lang="en-US" sz="3100" dirty="0" smtClean="0">
                <a:solidFill>
                  <a:schemeClr val="accent2">
                    <a:lumMod val="20000"/>
                    <a:lumOff val="80000"/>
                  </a:schemeClr>
                </a:solidFill>
              </a:rPr>
              <a:t>Galveston Bay accounts for ½ of Texas’ commercial harvest of bay shrimp; i</a:t>
            </a:r>
            <a:r>
              <a:rPr lang="en-US" sz="3100" dirty="0" smtClean="0"/>
              <a:t>n 2010, 1.7 million pounds (tail weight) of shrimp were harvested </a:t>
            </a:r>
            <a:r>
              <a:rPr lang="en-US" sz="1800" dirty="0" smtClean="0">
                <a:solidFill>
                  <a:schemeClr val="accent2">
                    <a:lumMod val="20000"/>
                    <a:lumOff val="80000"/>
                  </a:schemeClr>
                </a:solidFill>
              </a:rPr>
              <a:t>(TPWD, 2009 (2007 data)</a:t>
            </a:r>
          </a:p>
          <a:p>
            <a:pPr>
              <a:buNone/>
            </a:pPr>
            <a:r>
              <a:rPr lang="en-US" sz="1800" dirty="0" smtClean="0">
                <a:solidFill>
                  <a:schemeClr val="accent2">
                    <a:lumMod val="20000"/>
                    <a:lumOff val="80000"/>
                  </a:schemeClr>
                </a:solidFill>
              </a:rPr>
              <a:t> </a:t>
            </a:r>
            <a:endParaRPr lang="en-US" dirty="0" smtClean="0"/>
          </a:p>
          <a:p>
            <a:pPr>
              <a:buFont typeface="Wingdings" pitchFamily="2" charset="2"/>
              <a:buChar char="§"/>
            </a:pPr>
            <a:r>
              <a:rPr lang="en-US" sz="3100" dirty="0" smtClean="0">
                <a:solidFill>
                  <a:schemeClr val="accent2">
                    <a:lumMod val="20000"/>
                    <a:lumOff val="80000"/>
                  </a:schemeClr>
                </a:solidFill>
              </a:rPr>
              <a:t>Galveston Bay accounts for about ¼ of Texas’ harvest of blue crab </a:t>
            </a:r>
            <a:r>
              <a:rPr lang="en-US" sz="1900" dirty="0" smtClean="0">
                <a:solidFill>
                  <a:schemeClr val="accent2">
                    <a:lumMod val="20000"/>
                    <a:lumOff val="80000"/>
                  </a:schemeClr>
                </a:solidFill>
              </a:rPr>
              <a:t>(TPWD, 2009 (2007 data)</a:t>
            </a:r>
          </a:p>
        </p:txBody>
      </p:sp>
      <p:pic>
        <p:nvPicPr>
          <p:cNvPr id="2051" name="Picture 3" descr="Shrimp catch"/>
          <p:cNvPicPr>
            <a:picLocks noChangeAspect="1" noChangeArrowheads="1"/>
          </p:cNvPicPr>
          <p:nvPr/>
        </p:nvPicPr>
        <p:blipFill>
          <a:blip r:embed="rId4" cstate="print"/>
          <a:srcRect/>
          <a:stretch>
            <a:fillRect/>
          </a:stretch>
        </p:blipFill>
        <p:spPr bwMode="auto">
          <a:xfrm>
            <a:off x="228600" y="1828800"/>
            <a:ext cx="3844174" cy="3124200"/>
          </a:xfrm>
          <a:prstGeom prst="rect">
            <a:avLst/>
          </a:prstGeom>
          <a:noFill/>
          <a:ln w="12700" algn="in">
            <a:solidFill>
              <a:srgbClr val="5F5F5F"/>
            </a:solidFill>
            <a:miter lim="800000"/>
            <a:headEnd/>
            <a:tailEnd/>
          </a:ln>
          <a:effectLst/>
        </p:spPr>
      </p:pic>
      <p:pic>
        <p:nvPicPr>
          <p:cNvPr id="2052" name="Picture 4" descr="Blue crab"/>
          <p:cNvPicPr>
            <a:picLocks noChangeAspect="1" noChangeArrowheads="1"/>
          </p:cNvPicPr>
          <p:nvPr/>
        </p:nvPicPr>
        <p:blipFill>
          <a:blip r:embed="rId5" cstate="print"/>
          <a:srcRect/>
          <a:stretch>
            <a:fillRect/>
          </a:stretch>
        </p:blipFill>
        <p:spPr bwMode="auto">
          <a:xfrm>
            <a:off x="1371600" y="4495799"/>
            <a:ext cx="2922085" cy="2209801"/>
          </a:xfrm>
          <a:prstGeom prst="rect">
            <a:avLst/>
          </a:prstGeom>
          <a:noFill/>
          <a:ln w="12700" algn="in">
            <a:solidFill>
              <a:srgbClr val="5F5F5F"/>
            </a:solid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8" name="Picture 7"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Galveston Bay: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Changes </a:t>
            </a:r>
            <a:r>
              <a:rPr lang="en-US" sz="4000" dirty="0" smtClean="0">
                <a:solidFill>
                  <a:srgbClr val="0D6340"/>
                </a:solidFill>
                <a:ea typeface="+mj-ea"/>
                <a:cs typeface="+mj-cs"/>
              </a:rPr>
              <a:t>in Oyster </a:t>
            </a:r>
            <a:r>
              <a:rPr kumimoji="0" lang="en-US" sz="4000" b="0" i="0" u="none" strike="noStrike" kern="1200" cap="none" spc="0" normalizeH="0" noProof="0" dirty="0" smtClean="0">
                <a:ln>
                  <a:noFill/>
                </a:ln>
                <a:solidFill>
                  <a:srgbClr val="0D6340"/>
                </a:solidFill>
                <a:effectLst/>
                <a:uLnTx/>
                <a:uFillTx/>
                <a:latin typeface="+mn-lt"/>
                <a:ea typeface="+mj-ea"/>
                <a:cs typeface="+mj-cs"/>
              </a:rPr>
              <a:t>Productivity</a:t>
            </a:r>
            <a:endParaRPr kumimoji="0" lang="en-US" sz="4000" b="0" i="0" u="none" strike="noStrike" kern="1200" cap="none" spc="0" normalizeH="0" baseline="0" noProof="0" dirty="0" smtClean="0">
              <a:ln>
                <a:noFill/>
              </a:ln>
              <a:solidFill>
                <a:srgbClr val="0D6340"/>
              </a:solidFill>
              <a:effectLst/>
              <a:uLnTx/>
              <a:uFillTx/>
              <a:latin typeface="+mn-lt"/>
              <a:ea typeface="+mj-ea"/>
              <a:cs typeface="+mj-cs"/>
            </a:endParaRPr>
          </a:p>
        </p:txBody>
      </p:sp>
      <p:sp>
        <p:nvSpPr>
          <p:cNvPr id="12" name="Content Placeholder 5"/>
          <p:cNvSpPr>
            <a:spLocks noGrp="1"/>
          </p:cNvSpPr>
          <p:nvPr>
            <p:ph idx="1"/>
          </p:nvPr>
        </p:nvSpPr>
        <p:spPr>
          <a:xfrm>
            <a:off x="4191000" y="1752600"/>
            <a:ext cx="4800600" cy="5105400"/>
          </a:xfrm>
        </p:spPr>
        <p:txBody>
          <a:bodyPr>
            <a:noAutofit/>
          </a:bodyPr>
          <a:lstStyle/>
          <a:p>
            <a:pPr>
              <a:buFont typeface="Wingdings" pitchFamily="2" charset="2"/>
              <a:buChar char="§"/>
            </a:pPr>
            <a:r>
              <a:rPr lang="en-US" sz="2000" dirty="0" smtClean="0"/>
              <a:t>Historically (pre-Ike), Galveston Bay was the highest oyster producing bay in Texas, accounting for approximately 85-90% of all oysters harvested and worth about $12 million/year </a:t>
            </a:r>
          </a:p>
          <a:p>
            <a:pPr>
              <a:buFont typeface="Wingdings" pitchFamily="2" charset="2"/>
              <a:buChar char="§"/>
            </a:pPr>
            <a:endParaRPr lang="en-US" sz="1400" dirty="0" smtClean="0"/>
          </a:p>
          <a:p>
            <a:pPr>
              <a:buFont typeface="Wingdings" pitchFamily="2" charset="2"/>
              <a:buChar char="§"/>
            </a:pPr>
            <a:r>
              <a:rPr lang="en-US" sz="2000" dirty="0" smtClean="0"/>
              <a:t>In 2010 (post-Ike), Galveston Bay’s contribution to the Texas total was ~30% with San Antonio and Aransas Bays accounting for 31% and 32%, respectively</a:t>
            </a:r>
            <a:endParaRPr lang="en-US" sz="2000" dirty="0" smtClean="0">
              <a:solidFill>
                <a:schemeClr val="accent2">
                  <a:lumMod val="20000"/>
                  <a:lumOff val="80000"/>
                </a:schemeClr>
              </a:solidFill>
            </a:endParaRPr>
          </a:p>
        </p:txBody>
      </p:sp>
      <p:pic>
        <p:nvPicPr>
          <p:cNvPr id="11" name="Picture 2" descr="Oyster boat"/>
          <p:cNvPicPr>
            <a:picLocks noChangeAspect="1" noChangeArrowheads="1"/>
          </p:cNvPicPr>
          <p:nvPr/>
        </p:nvPicPr>
        <p:blipFill>
          <a:blip r:embed="rId4" cstate="print"/>
          <a:srcRect/>
          <a:stretch>
            <a:fillRect/>
          </a:stretch>
        </p:blipFill>
        <p:spPr bwMode="auto">
          <a:xfrm>
            <a:off x="107406" y="1752600"/>
            <a:ext cx="3499328" cy="2362200"/>
          </a:xfrm>
          <a:prstGeom prst="rect">
            <a:avLst/>
          </a:prstGeom>
          <a:noFill/>
          <a:ln w="12700" algn="in">
            <a:solidFill>
              <a:srgbClr val="5F5F5F"/>
            </a:solidFill>
            <a:miter lim="800000"/>
            <a:headEnd/>
            <a:tailEnd/>
          </a:ln>
          <a:effectLst/>
        </p:spPr>
      </p:pic>
      <p:pic>
        <p:nvPicPr>
          <p:cNvPr id="10" name="Picture 2" descr="Oyster on half shell"/>
          <p:cNvPicPr>
            <a:picLocks noChangeAspect="1" noChangeArrowheads="1"/>
          </p:cNvPicPr>
          <p:nvPr/>
        </p:nvPicPr>
        <p:blipFill>
          <a:blip r:embed="rId5" cstate="print"/>
          <a:srcRect/>
          <a:stretch>
            <a:fillRect/>
          </a:stretch>
        </p:blipFill>
        <p:spPr bwMode="auto">
          <a:xfrm>
            <a:off x="1752599" y="3581400"/>
            <a:ext cx="2146609" cy="3200400"/>
          </a:xfrm>
          <a:prstGeom prst="rect">
            <a:avLst/>
          </a:prstGeom>
          <a:noFill/>
          <a:ln w="12700" algn="in">
            <a:solidFill>
              <a:srgbClr val="5F5F5F"/>
            </a:solid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8" name="Picture 7"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Galveston Bay: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Productivity - Recreational</a:t>
            </a:r>
            <a:endParaRPr kumimoji="0" lang="en-US" sz="4000" b="0" i="0" u="none" strike="noStrike" kern="1200" cap="none" spc="0" normalizeH="0" baseline="0" noProof="0" dirty="0" smtClean="0">
              <a:ln>
                <a:noFill/>
              </a:ln>
              <a:solidFill>
                <a:srgbClr val="0D6340"/>
              </a:solidFill>
              <a:effectLst/>
              <a:uLnTx/>
              <a:uFillTx/>
              <a:latin typeface="+mn-lt"/>
              <a:ea typeface="+mj-ea"/>
              <a:cs typeface="+mj-cs"/>
            </a:endParaRPr>
          </a:p>
        </p:txBody>
      </p:sp>
      <p:sp>
        <p:nvSpPr>
          <p:cNvPr id="12" name="Content Placeholder 5"/>
          <p:cNvSpPr>
            <a:spLocks noGrp="1"/>
          </p:cNvSpPr>
          <p:nvPr>
            <p:ph idx="1"/>
          </p:nvPr>
        </p:nvSpPr>
        <p:spPr>
          <a:xfrm>
            <a:off x="4648200" y="1905000"/>
            <a:ext cx="4343400" cy="4724400"/>
          </a:xfrm>
        </p:spPr>
        <p:txBody>
          <a:bodyPr>
            <a:normAutofit fontScale="70000" lnSpcReduction="20000"/>
          </a:bodyPr>
          <a:lstStyle/>
          <a:p>
            <a:pPr>
              <a:buFont typeface="Wingdings" pitchFamily="2" charset="2"/>
              <a:buChar char="§"/>
            </a:pPr>
            <a:r>
              <a:rPr lang="en-US" sz="2500" dirty="0" smtClean="0">
                <a:solidFill>
                  <a:schemeClr val="accent2">
                    <a:lumMod val="20000"/>
                    <a:lumOff val="80000"/>
                  </a:schemeClr>
                </a:solidFill>
              </a:rPr>
              <a:t>Accounts for 1/3 of Texas’ recreational fishing pressure (proportion of the fishermen in the state)</a:t>
            </a:r>
          </a:p>
          <a:p>
            <a:pPr>
              <a:buFont typeface="Wingdings" pitchFamily="2" charset="2"/>
              <a:buChar char="§"/>
            </a:pPr>
            <a:endParaRPr lang="en-US" sz="2000" dirty="0" smtClean="0">
              <a:solidFill>
                <a:schemeClr val="accent2">
                  <a:lumMod val="20000"/>
                  <a:lumOff val="80000"/>
                </a:schemeClr>
              </a:solidFill>
            </a:endParaRPr>
          </a:p>
          <a:p>
            <a:pPr lvl="0">
              <a:buFont typeface="Wingdings" pitchFamily="2" charset="2"/>
              <a:buChar char="§"/>
            </a:pPr>
            <a:r>
              <a:rPr lang="en-US" sz="2500" dirty="0" smtClean="0"/>
              <a:t>Related retail sales are worth $295 million/year, and total estimated economic output from recreational fishing is $539 million/year </a:t>
            </a:r>
            <a:r>
              <a:rPr lang="en-US" sz="2500" dirty="0" smtClean="0">
                <a:solidFill>
                  <a:schemeClr val="accent2">
                    <a:lumMod val="20000"/>
                    <a:lumOff val="80000"/>
                  </a:schemeClr>
                </a:solidFill>
              </a:rPr>
              <a:t> </a:t>
            </a:r>
            <a:r>
              <a:rPr lang="en-US" sz="1600" dirty="0" smtClean="0">
                <a:solidFill>
                  <a:schemeClr val="accent2">
                    <a:lumMod val="20000"/>
                    <a:lumOff val="80000"/>
                  </a:schemeClr>
                </a:solidFill>
              </a:rPr>
              <a:t>(TPWD, 2009 (2007 data)</a:t>
            </a:r>
            <a:endParaRPr lang="en-US" sz="2400" dirty="0" smtClean="0">
              <a:solidFill>
                <a:schemeClr val="accent2">
                  <a:lumMod val="20000"/>
                  <a:lumOff val="80000"/>
                </a:schemeClr>
              </a:solidFill>
            </a:endParaRPr>
          </a:p>
          <a:p>
            <a:pPr>
              <a:buFont typeface="Wingdings" pitchFamily="2" charset="2"/>
              <a:buChar char="§"/>
            </a:pPr>
            <a:endParaRPr lang="en-US" sz="2000" dirty="0" smtClean="0">
              <a:solidFill>
                <a:schemeClr val="accent2">
                  <a:lumMod val="20000"/>
                  <a:lumOff val="80000"/>
                </a:schemeClr>
              </a:solidFill>
            </a:endParaRPr>
          </a:p>
          <a:p>
            <a:pPr lvl="0">
              <a:buFont typeface="Wingdings" pitchFamily="2" charset="2"/>
              <a:buChar char="§"/>
            </a:pPr>
            <a:r>
              <a:rPr lang="en-US" sz="2500" dirty="0" smtClean="0"/>
              <a:t>The total statewide expenditures by recreational fishing, fresh and salt water combined, is $3.2 billion </a:t>
            </a:r>
            <a:r>
              <a:rPr lang="en-US" sz="1600" dirty="0" smtClean="0"/>
              <a:t>(USFWS, 2006)</a:t>
            </a:r>
          </a:p>
          <a:p>
            <a:pPr lvl="0">
              <a:buFont typeface="Wingdings" pitchFamily="2" charset="2"/>
              <a:buChar char="§"/>
            </a:pPr>
            <a:endParaRPr lang="en-US" sz="2000" dirty="0" smtClean="0"/>
          </a:p>
          <a:p>
            <a:pPr lvl="0">
              <a:buFont typeface="Wingdings" pitchFamily="2" charset="2"/>
              <a:buChar char="§"/>
            </a:pPr>
            <a:r>
              <a:rPr lang="en-US" sz="2600" dirty="0" smtClean="0"/>
              <a:t>Atlantic croaker, sand sea trout, southern flounder, red drum and spotted sea trout are the sport fishes taken most frequently</a:t>
            </a:r>
            <a:endParaRPr lang="en-US" sz="2900" dirty="0" smtClean="0">
              <a:solidFill>
                <a:schemeClr val="accent2">
                  <a:lumMod val="20000"/>
                  <a:lumOff val="80000"/>
                </a:schemeClr>
              </a:solidFill>
            </a:endParaRPr>
          </a:p>
        </p:txBody>
      </p:sp>
      <p:pic>
        <p:nvPicPr>
          <p:cNvPr id="2053" name="Picture 5" descr="Fisherman releasing trout"/>
          <p:cNvPicPr>
            <a:picLocks noChangeAspect="1" noChangeArrowheads="1"/>
          </p:cNvPicPr>
          <p:nvPr/>
        </p:nvPicPr>
        <p:blipFill>
          <a:blip r:embed="rId4" cstate="print"/>
          <a:srcRect/>
          <a:stretch>
            <a:fillRect/>
          </a:stretch>
        </p:blipFill>
        <p:spPr bwMode="auto">
          <a:xfrm>
            <a:off x="152400" y="2590800"/>
            <a:ext cx="4370058" cy="2897283"/>
          </a:xfrm>
          <a:prstGeom prst="rect">
            <a:avLst/>
          </a:prstGeom>
          <a:noFill/>
          <a:ln w="12700" algn="in">
            <a:solidFill>
              <a:srgbClr val="5F5F5F"/>
            </a:solid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0" name="Picture 4" descr="Reddish Egret (8)"/>
          <p:cNvPicPr>
            <a:picLocks noChangeAspect="1" noChangeArrowheads="1"/>
          </p:cNvPicPr>
          <p:nvPr/>
        </p:nvPicPr>
        <p:blipFill>
          <a:blip r:embed="rId3" cstate="print"/>
          <a:srcRect/>
          <a:stretch>
            <a:fillRect/>
          </a:stretch>
        </p:blipFill>
        <p:spPr bwMode="auto">
          <a:xfrm>
            <a:off x="2514600" y="5181600"/>
            <a:ext cx="1676400" cy="1229360"/>
          </a:xfrm>
          <a:prstGeom prst="rect">
            <a:avLst/>
          </a:prstGeom>
          <a:noFill/>
          <a:ln w="12700" algn="in">
            <a:solidFill>
              <a:srgbClr val="5F5F5F"/>
            </a:solidFill>
            <a:miter lim="800000"/>
            <a:headEnd/>
            <a:tailEnd/>
          </a:ln>
          <a:effectLst/>
        </p:spPr>
      </p:pic>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8" name="Picture 7" descr="gbf_logo_2_color.jpg"/>
          <p:cNvPicPr>
            <a:picLocks noChangeAspect="1"/>
          </p:cNvPicPr>
          <p:nvPr/>
        </p:nvPicPr>
        <p:blipFill>
          <a:blip r:embed="rId4"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Galveston Bay: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Boating &amp; Ecotourism</a:t>
            </a:r>
            <a:endParaRPr kumimoji="0" lang="en-US" sz="4000" b="0" i="0" u="none" strike="noStrike" kern="1200" cap="none" spc="0" normalizeH="0" baseline="0" noProof="0" dirty="0" smtClean="0">
              <a:ln>
                <a:noFill/>
              </a:ln>
              <a:solidFill>
                <a:srgbClr val="0D6340"/>
              </a:solidFill>
              <a:effectLst/>
              <a:uLnTx/>
              <a:uFillTx/>
              <a:latin typeface="+mn-lt"/>
              <a:ea typeface="+mj-ea"/>
              <a:cs typeface="+mj-cs"/>
            </a:endParaRPr>
          </a:p>
        </p:txBody>
      </p:sp>
      <p:sp>
        <p:nvSpPr>
          <p:cNvPr id="12" name="Content Placeholder 5"/>
          <p:cNvSpPr>
            <a:spLocks noGrp="1"/>
          </p:cNvSpPr>
          <p:nvPr>
            <p:ph idx="1"/>
          </p:nvPr>
        </p:nvSpPr>
        <p:spPr>
          <a:xfrm>
            <a:off x="4343400" y="1752600"/>
            <a:ext cx="4648200" cy="5105400"/>
          </a:xfrm>
        </p:spPr>
        <p:txBody>
          <a:bodyPr>
            <a:normAutofit fontScale="70000" lnSpcReduction="20000"/>
          </a:bodyPr>
          <a:lstStyle/>
          <a:p>
            <a:pPr lvl="0">
              <a:buFont typeface="Wingdings" pitchFamily="2" charset="2"/>
              <a:buChar char="§"/>
            </a:pPr>
            <a:r>
              <a:rPr lang="en-US" dirty="0" smtClean="0">
                <a:solidFill>
                  <a:schemeClr val="accent2">
                    <a:lumMod val="20000"/>
                    <a:lumOff val="80000"/>
                  </a:schemeClr>
                </a:solidFill>
              </a:rPr>
              <a:t>3</a:t>
            </a:r>
            <a:r>
              <a:rPr lang="en-US" baseline="30000" dirty="0" smtClean="0">
                <a:solidFill>
                  <a:schemeClr val="accent2">
                    <a:lumMod val="20000"/>
                    <a:lumOff val="80000"/>
                  </a:schemeClr>
                </a:solidFill>
              </a:rPr>
              <a:t>rd</a:t>
            </a:r>
            <a:r>
              <a:rPr lang="en-US" dirty="0" smtClean="0">
                <a:solidFill>
                  <a:schemeClr val="accent2">
                    <a:lumMod val="20000"/>
                    <a:lumOff val="80000"/>
                  </a:schemeClr>
                </a:solidFill>
              </a:rPr>
              <a:t> highest concentration of privately-owned marinas in the country </a:t>
            </a:r>
          </a:p>
          <a:p>
            <a:pPr lvl="0">
              <a:buFont typeface="Wingdings" pitchFamily="2" charset="2"/>
              <a:buChar char="§"/>
            </a:pPr>
            <a:endParaRPr lang="en-US" sz="1600" dirty="0" smtClean="0">
              <a:solidFill>
                <a:schemeClr val="accent2">
                  <a:lumMod val="20000"/>
                  <a:lumOff val="80000"/>
                </a:schemeClr>
              </a:solidFill>
            </a:endParaRPr>
          </a:p>
          <a:p>
            <a:pPr lvl="0">
              <a:buFont typeface="Wingdings" pitchFamily="2" charset="2"/>
              <a:buChar char="§"/>
            </a:pPr>
            <a:r>
              <a:rPr lang="en-US" dirty="0" smtClean="0">
                <a:solidFill>
                  <a:schemeClr val="accent2">
                    <a:lumMod val="20000"/>
                    <a:lumOff val="80000"/>
                  </a:schemeClr>
                </a:solidFill>
              </a:rPr>
              <a:t>~90,000 pleasure boats registered as of Jan. 2007 </a:t>
            </a:r>
            <a:r>
              <a:rPr lang="en-US" sz="1700" dirty="0" smtClean="0">
                <a:solidFill>
                  <a:schemeClr val="accent2">
                    <a:lumMod val="20000"/>
                    <a:lumOff val="80000"/>
                  </a:schemeClr>
                </a:solidFill>
              </a:rPr>
              <a:t>(Julie Cox, TPWD)</a:t>
            </a:r>
            <a:r>
              <a:rPr lang="en-US" dirty="0" smtClean="0">
                <a:solidFill>
                  <a:schemeClr val="accent2">
                    <a:lumMod val="20000"/>
                    <a:lumOff val="80000"/>
                  </a:schemeClr>
                </a:solidFill>
              </a:rPr>
              <a:t>; that’s 15% of the 591,000 registered in the state</a:t>
            </a:r>
          </a:p>
          <a:p>
            <a:pPr lvl="0">
              <a:buFont typeface="Wingdings" pitchFamily="2" charset="2"/>
              <a:buChar char="§"/>
            </a:pPr>
            <a:endParaRPr lang="en-US" sz="1600" dirty="0" smtClean="0">
              <a:solidFill>
                <a:schemeClr val="accent2">
                  <a:lumMod val="20000"/>
                  <a:lumOff val="80000"/>
                </a:schemeClr>
              </a:solidFill>
            </a:endParaRPr>
          </a:p>
          <a:p>
            <a:pPr lvl="0">
              <a:buFont typeface="Wingdings" pitchFamily="2" charset="2"/>
              <a:buChar char="§"/>
            </a:pPr>
            <a:r>
              <a:rPr lang="en-US" dirty="0" smtClean="0">
                <a:solidFill>
                  <a:schemeClr val="accent2">
                    <a:lumMod val="20000"/>
                    <a:lumOff val="80000"/>
                  </a:schemeClr>
                </a:solidFill>
              </a:rPr>
              <a:t>Birding is huge here; people come from all over the world to witness migratory bird migration in the spring</a:t>
            </a:r>
          </a:p>
          <a:p>
            <a:pPr lvl="0">
              <a:buFont typeface="Wingdings" pitchFamily="2" charset="2"/>
              <a:buChar char="§"/>
            </a:pPr>
            <a:endParaRPr lang="en-US" sz="1400" dirty="0" smtClean="0">
              <a:solidFill>
                <a:schemeClr val="accent2">
                  <a:lumMod val="20000"/>
                  <a:lumOff val="80000"/>
                </a:schemeClr>
              </a:solidFill>
            </a:endParaRPr>
          </a:p>
          <a:p>
            <a:pPr lvl="0">
              <a:buFont typeface="Wingdings" pitchFamily="2" charset="2"/>
              <a:buChar char="§"/>
            </a:pPr>
            <a:r>
              <a:rPr lang="en-US" dirty="0" smtClean="0">
                <a:solidFill>
                  <a:schemeClr val="accent2">
                    <a:lumMod val="20000"/>
                    <a:lumOff val="80000"/>
                  </a:schemeClr>
                </a:solidFill>
              </a:rPr>
              <a:t>According to a 2005 EPA Coastal Condition Report, tourism in Galveston Bay and surrounding areas generates and estimated $7.5 billion in travel and payroll dollars per year</a:t>
            </a:r>
            <a:endParaRPr lang="en-US" dirty="0">
              <a:solidFill>
                <a:schemeClr val="accent2">
                  <a:lumMod val="20000"/>
                  <a:lumOff val="80000"/>
                </a:schemeClr>
              </a:solidFill>
            </a:endParaRPr>
          </a:p>
        </p:txBody>
      </p:sp>
      <p:pic>
        <p:nvPicPr>
          <p:cNvPr id="60418" name="Picture 2" descr="DSC_0597_0056"/>
          <p:cNvPicPr>
            <a:picLocks noChangeAspect="1" noChangeArrowheads="1"/>
          </p:cNvPicPr>
          <p:nvPr/>
        </p:nvPicPr>
        <p:blipFill>
          <a:blip r:embed="rId5" cstate="print"/>
          <a:srcRect/>
          <a:stretch>
            <a:fillRect/>
          </a:stretch>
        </p:blipFill>
        <p:spPr bwMode="auto">
          <a:xfrm>
            <a:off x="228601" y="4876800"/>
            <a:ext cx="2590800" cy="1722586"/>
          </a:xfrm>
          <a:prstGeom prst="rect">
            <a:avLst/>
          </a:prstGeom>
          <a:noFill/>
          <a:ln w="12700" algn="in">
            <a:solidFill>
              <a:srgbClr val="5F5F5F"/>
            </a:solidFill>
            <a:miter lim="800000"/>
            <a:headEnd/>
            <a:tailEnd/>
          </a:ln>
          <a:effectLst/>
        </p:spPr>
      </p:pic>
      <p:pic>
        <p:nvPicPr>
          <p:cNvPr id="60421" name="Picture 5" descr="Adult 5 Smullen"/>
          <p:cNvPicPr>
            <a:picLocks noChangeAspect="1" noChangeArrowheads="1"/>
          </p:cNvPicPr>
          <p:nvPr/>
        </p:nvPicPr>
        <p:blipFill>
          <a:blip r:embed="rId6" cstate="print"/>
          <a:srcRect/>
          <a:stretch>
            <a:fillRect/>
          </a:stretch>
        </p:blipFill>
        <p:spPr bwMode="auto">
          <a:xfrm>
            <a:off x="228600" y="1828800"/>
            <a:ext cx="3962400" cy="2641600"/>
          </a:xfrm>
          <a:prstGeom prst="rect">
            <a:avLst/>
          </a:prstGeom>
          <a:noFill/>
          <a:ln w="12700" algn="in">
            <a:solidFill>
              <a:srgbClr val="5F5F5F"/>
            </a:solid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8" name="Picture 7"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Galveston Bay: Port &amp; Petrochemical Industries</a:t>
            </a:r>
            <a:endParaRPr kumimoji="0" lang="en-US" sz="4000" b="0" i="0" u="none" strike="noStrike" kern="1200" cap="none" spc="0" normalizeH="0" baseline="0" noProof="0" dirty="0" smtClean="0">
              <a:ln>
                <a:noFill/>
              </a:ln>
              <a:solidFill>
                <a:srgbClr val="0D6340"/>
              </a:solidFill>
              <a:effectLst/>
              <a:uLnTx/>
              <a:uFillTx/>
              <a:latin typeface="+mn-lt"/>
              <a:ea typeface="+mj-ea"/>
              <a:cs typeface="+mj-cs"/>
            </a:endParaRPr>
          </a:p>
        </p:txBody>
      </p:sp>
      <p:sp>
        <p:nvSpPr>
          <p:cNvPr id="12" name="Content Placeholder 5"/>
          <p:cNvSpPr>
            <a:spLocks noGrp="1"/>
          </p:cNvSpPr>
          <p:nvPr>
            <p:ph idx="1"/>
          </p:nvPr>
        </p:nvSpPr>
        <p:spPr>
          <a:xfrm>
            <a:off x="3810000" y="1752600"/>
            <a:ext cx="5181600" cy="5105400"/>
          </a:xfrm>
        </p:spPr>
        <p:txBody>
          <a:bodyPr>
            <a:noAutofit/>
          </a:bodyPr>
          <a:lstStyle/>
          <a:p>
            <a:pPr lvl="0">
              <a:buFont typeface="Wingdings" pitchFamily="2" charset="2"/>
              <a:buChar char="§"/>
            </a:pPr>
            <a:r>
              <a:rPr lang="en-US" sz="2150" dirty="0" smtClean="0">
                <a:solidFill>
                  <a:schemeClr val="accent2">
                    <a:lumMod val="20000"/>
                    <a:lumOff val="80000"/>
                  </a:schemeClr>
                </a:solidFill>
              </a:rPr>
              <a:t>Port of Houston ranks first in the nation for waterborne commerce</a:t>
            </a:r>
          </a:p>
          <a:p>
            <a:pPr lvl="0">
              <a:buFont typeface="Wingdings" pitchFamily="2" charset="2"/>
              <a:buChar char="§"/>
            </a:pPr>
            <a:r>
              <a:rPr lang="en-US" sz="2150" dirty="0" smtClean="0">
                <a:solidFill>
                  <a:schemeClr val="accent2">
                    <a:lumMod val="20000"/>
                    <a:lumOff val="80000"/>
                  </a:schemeClr>
                </a:solidFill>
              </a:rPr>
              <a:t>Port of Houston is the second largest port in the U.S., based on tonnage</a:t>
            </a:r>
          </a:p>
          <a:p>
            <a:pPr lvl="0">
              <a:buFont typeface="Wingdings" pitchFamily="2" charset="2"/>
              <a:buChar char="§"/>
            </a:pPr>
            <a:r>
              <a:rPr lang="en-US" sz="2150" dirty="0" smtClean="0">
                <a:solidFill>
                  <a:schemeClr val="accent2">
                    <a:lumMod val="20000"/>
                    <a:lumOff val="80000"/>
                  </a:schemeClr>
                </a:solidFill>
              </a:rPr>
              <a:t>Ship channel-related business supports more than 287,000 jobs in Texas – worth about $11 billion/year</a:t>
            </a:r>
          </a:p>
          <a:p>
            <a:pPr lvl="0">
              <a:buFont typeface="Wingdings" pitchFamily="2" charset="2"/>
              <a:buChar char="§"/>
            </a:pPr>
            <a:r>
              <a:rPr lang="en-US" sz="2150" dirty="0" smtClean="0">
                <a:solidFill>
                  <a:schemeClr val="accent2">
                    <a:lumMod val="20000"/>
                    <a:lumOff val="80000"/>
                  </a:schemeClr>
                </a:solidFill>
              </a:rPr>
              <a:t>Galveston Bay area is the petrochemical production capital of the nation, and the 2nd largest complex in the world. One third of the nation’s petroleum refining occurs in the bay area.</a:t>
            </a:r>
            <a:endParaRPr lang="en-US" sz="2150" dirty="0">
              <a:solidFill>
                <a:schemeClr val="accent2">
                  <a:lumMod val="20000"/>
                  <a:lumOff val="80000"/>
                </a:schemeClr>
              </a:solidFill>
            </a:endParaRPr>
          </a:p>
        </p:txBody>
      </p:sp>
      <p:pic>
        <p:nvPicPr>
          <p:cNvPr id="10" name="Picture 11" descr="\\Galbay01\company\Main Photo Gallery\Speakers Bureau\Slides\Industry.jpg"/>
          <p:cNvPicPr>
            <a:picLocks noChangeAspect="1" noChangeArrowheads="1"/>
          </p:cNvPicPr>
          <p:nvPr/>
        </p:nvPicPr>
        <p:blipFill>
          <a:blip r:embed="rId4" cstate="print"/>
          <a:srcRect/>
          <a:stretch>
            <a:fillRect/>
          </a:stretch>
        </p:blipFill>
        <p:spPr bwMode="auto">
          <a:xfrm>
            <a:off x="152400" y="4444665"/>
            <a:ext cx="3352800" cy="2260935"/>
          </a:xfrm>
          <a:prstGeom prst="rect">
            <a:avLst/>
          </a:prstGeom>
          <a:noFill/>
        </p:spPr>
      </p:pic>
      <p:pic>
        <p:nvPicPr>
          <p:cNvPr id="11" name="Picture 8" descr="\\Galbay01\company\Main Photo Gallery\Pics\ship.jpg"/>
          <p:cNvPicPr>
            <a:picLocks noChangeAspect="1" noChangeArrowheads="1"/>
          </p:cNvPicPr>
          <p:nvPr/>
        </p:nvPicPr>
        <p:blipFill>
          <a:blip r:embed="rId5" cstate="print"/>
          <a:srcRect/>
          <a:stretch>
            <a:fillRect/>
          </a:stretch>
        </p:blipFill>
        <p:spPr bwMode="auto">
          <a:xfrm>
            <a:off x="152398" y="1752600"/>
            <a:ext cx="3393819" cy="24384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8" name="Picture 7"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Galveston Bay: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Ecosystem Services</a:t>
            </a:r>
            <a:endParaRPr kumimoji="0" lang="en-US" sz="4000" b="0" i="0" u="none" strike="noStrike" kern="1200" cap="none" spc="0" normalizeH="0" baseline="0" noProof="0" dirty="0" smtClean="0">
              <a:ln>
                <a:noFill/>
              </a:ln>
              <a:solidFill>
                <a:srgbClr val="0D6340"/>
              </a:solidFill>
              <a:effectLst/>
              <a:uLnTx/>
              <a:uFillTx/>
              <a:latin typeface="+mn-lt"/>
              <a:ea typeface="+mj-ea"/>
              <a:cs typeface="+mj-cs"/>
            </a:endParaRPr>
          </a:p>
        </p:txBody>
      </p:sp>
      <p:sp>
        <p:nvSpPr>
          <p:cNvPr id="12" name="Content Placeholder 5"/>
          <p:cNvSpPr>
            <a:spLocks noGrp="1"/>
          </p:cNvSpPr>
          <p:nvPr>
            <p:ph idx="1"/>
          </p:nvPr>
        </p:nvSpPr>
        <p:spPr>
          <a:xfrm>
            <a:off x="4191000" y="1905000"/>
            <a:ext cx="4800600" cy="4724400"/>
          </a:xfrm>
        </p:spPr>
        <p:txBody>
          <a:bodyPr>
            <a:normAutofit fontScale="70000" lnSpcReduction="20000"/>
          </a:bodyPr>
          <a:lstStyle/>
          <a:p>
            <a:pPr lvl="0">
              <a:buFont typeface="Wingdings" pitchFamily="2" charset="2"/>
              <a:buChar char="§"/>
            </a:pPr>
            <a:r>
              <a:rPr lang="en-US" sz="3100" dirty="0" smtClean="0">
                <a:solidFill>
                  <a:schemeClr val="accent2">
                    <a:lumMod val="20000"/>
                    <a:lumOff val="80000"/>
                  </a:schemeClr>
                </a:solidFill>
              </a:rPr>
              <a:t>Each acre of wetlands generates, on average, $512 for recreational fishing, $1,291 for commercial fishing and $1,900 for bird watching in 2007 dollars </a:t>
            </a:r>
            <a:r>
              <a:rPr lang="en-US" sz="1500" dirty="0" smtClean="0">
                <a:solidFill>
                  <a:schemeClr val="accent2">
                    <a:lumMod val="20000"/>
                    <a:lumOff val="80000"/>
                  </a:schemeClr>
                </a:solidFill>
              </a:rPr>
              <a:t>(Woodward and </a:t>
            </a:r>
            <a:r>
              <a:rPr lang="en-US" sz="1500" dirty="0" err="1" smtClean="0">
                <a:solidFill>
                  <a:schemeClr val="accent2">
                    <a:lumMod val="20000"/>
                    <a:lumOff val="80000"/>
                  </a:schemeClr>
                </a:solidFill>
              </a:rPr>
              <a:t>Wui</a:t>
            </a:r>
            <a:r>
              <a:rPr lang="en-US" sz="1500" dirty="0" smtClean="0">
                <a:solidFill>
                  <a:schemeClr val="accent2">
                    <a:lumMod val="20000"/>
                    <a:lumOff val="80000"/>
                  </a:schemeClr>
                </a:solidFill>
              </a:rPr>
              <a:t> 2001)</a:t>
            </a:r>
            <a:endParaRPr lang="en-US" dirty="0" smtClean="0">
              <a:solidFill>
                <a:schemeClr val="accent2">
                  <a:lumMod val="20000"/>
                  <a:lumOff val="80000"/>
                </a:schemeClr>
              </a:solidFill>
            </a:endParaRPr>
          </a:p>
          <a:p>
            <a:pPr lvl="0">
              <a:buFont typeface="Wingdings" pitchFamily="2" charset="2"/>
              <a:buChar char="§"/>
            </a:pPr>
            <a:endParaRPr lang="en-US" sz="3100" dirty="0" smtClean="0">
              <a:solidFill>
                <a:schemeClr val="accent2">
                  <a:lumMod val="20000"/>
                  <a:lumOff val="80000"/>
                </a:schemeClr>
              </a:solidFill>
            </a:endParaRPr>
          </a:p>
          <a:p>
            <a:pPr lvl="0">
              <a:buFont typeface="Wingdings" pitchFamily="2" charset="2"/>
              <a:buChar char="§"/>
            </a:pPr>
            <a:r>
              <a:rPr lang="en-US" sz="3100" dirty="0" smtClean="0">
                <a:solidFill>
                  <a:schemeClr val="accent2">
                    <a:lumMod val="20000"/>
                    <a:lumOff val="80000"/>
                  </a:schemeClr>
                </a:solidFill>
              </a:rPr>
              <a:t>A study prepared for the TCEQ (</a:t>
            </a:r>
            <a:r>
              <a:rPr lang="en-US" sz="3100" i="1" dirty="0" smtClean="0">
                <a:solidFill>
                  <a:schemeClr val="accent2">
                    <a:lumMod val="20000"/>
                    <a:lumOff val="80000"/>
                  </a:schemeClr>
                </a:solidFill>
              </a:rPr>
              <a:t>The Economic Value of Ecosystem Services Provided by the Galveston Bay/Estuary System</a:t>
            </a:r>
            <a:r>
              <a:rPr lang="en-US" sz="3100" dirty="0" smtClean="0">
                <a:solidFill>
                  <a:schemeClr val="accent2">
                    <a:lumMod val="20000"/>
                    <a:lumOff val="80000"/>
                  </a:schemeClr>
                </a:solidFill>
              </a:rPr>
              <a:t>) estimates replacement value of Galveston area wetlands at $5.7 billion</a:t>
            </a:r>
          </a:p>
          <a:p>
            <a:pPr>
              <a:buFont typeface="Wingdings" pitchFamily="2" charset="2"/>
              <a:buChar char="§"/>
            </a:pPr>
            <a:endParaRPr lang="en-US" sz="3100" dirty="0" smtClean="0">
              <a:solidFill>
                <a:schemeClr val="accent2">
                  <a:lumMod val="20000"/>
                  <a:lumOff val="80000"/>
                </a:schemeClr>
              </a:solidFill>
            </a:endParaRPr>
          </a:p>
          <a:p>
            <a:pPr>
              <a:buFont typeface="Wingdings" pitchFamily="2" charset="2"/>
              <a:buChar char="§"/>
            </a:pPr>
            <a:r>
              <a:rPr lang="en-US" sz="3100" dirty="0" smtClean="0">
                <a:solidFill>
                  <a:schemeClr val="accent2">
                    <a:lumMod val="20000"/>
                    <a:lumOff val="80000"/>
                  </a:schemeClr>
                </a:solidFill>
              </a:rPr>
              <a:t>A single oyster can filter 50 gallons of water a day </a:t>
            </a:r>
          </a:p>
        </p:txBody>
      </p:sp>
      <p:pic>
        <p:nvPicPr>
          <p:cNvPr id="61443" name="Picture 3" descr="Salt Marsh"/>
          <p:cNvPicPr>
            <a:picLocks noChangeAspect="1" noChangeArrowheads="1"/>
          </p:cNvPicPr>
          <p:nvPr/>
        </p:nvPicPr>
        <p:blipFill>
          <a:blip r:embed="rId4" cstate="print"/>
          <a:srcRect/>
          <a:stretch>
            <a:fillRect/>
          </a:stretch>
        </p:blipFill>
        <p:spPr bwMode="auto">
          <a:xfrm>
            <a:off x="152400" y="1752600"/>
            <a:ext cx="3733800" cy="2579218"/>
          </a:xfrm>
          <a:prstGeom prst="rect">
            <a:avLst/>
          </a:prstGeom>
          <a:noFill/>
          <a:ln w="12700" algn="in">
            <a:solidFill>
              <a:srgbClr val="5F5F5F"/>
            </a:solidFill>
            <a:miter lim="800000"/>
            <a:headEnd/>
            <a:tailEnd/>
          </a:ln>
          <a:effectLst/>
        </p:spPr>
      </p:pic>
      <p:pic>
        <p:nvPicPr>
          <p:cNvPr id="61442" name="Picture 2" descr="Oyster on half shell"/>
          <p:cNvPicPr>
            <a:picLocks noChangeAspect="1" noChangeArrowheads="1"/>
          </p:cNvPicPr>
          <p:nvPr/>
        </p:nvPicPr>
        <p:blipFill>
          <a:blip r:embed="rId5" cstate="print"/>
          <a:srcRect/>
          <a:stretch>
            <a:fillRect/>
          </a:stretch>
        </p:blipFill>
        <p:spPr bwMode="auto">
          <a:xfrm>
            <a:off x="1752599" y="3581400"/>
            <a:ext cx="2146609" cy="3200400"/>
          </a:xfrm>
          <a:prstGeom prst="rect">
            <a:avLst/>
          </a:prstGeom>
          <a:noFill/>
          <a:ln w="12700" algn="in">
            <a:solidFill>
              <a:srgbClr val="5F5F5F"/>
            </a:solid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8" name="Picture 7"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Galveston Bay: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Population Growth</a:t>
            </a:r>
            <a:endParaRPr kumimoji="0" lang="en-US" sz="4000" b="0" i="0" u="none" strike="noStrike" kern="1200" cap="none" spc="0" normalizeH="0" baseline="0" noProof="0" dirty="0" smtClean="0">
              <a:ln>
                <a:noFill/>
              </a:ln>
              <a:solidFill>
                <a:srgbClr val="0D6340"/>
              </a:solidFill>
              <a:effectLst/>
              <a:uLnTx/>
              <a:uFillTx/>
              <a:latin typeface="+mn-lt"/>
              <a:ea typeface="+mj-ea"/>
              <a:cs typeface="+mj-cs"/>
            </a:endParaRPr>
          </a:p>
        </p:txBody>
      </p:sp>
      <p:sp>
        <p:nvSpPr>
          <p:cNvPr id="12" name="Content Placeholder 5"/>
          <p:cNvSpPr>
            <a:spLocks noGrp="1"/>
          </p:cNvSpPr>
          <p:nvPr>
            <p:ph idx="1"/>
          </p:nvPr>
        </p:nvSpPr>
        <p:spPr>
          <a:xfrm>
            <a:off x="4343400" y="1752600"/>
            <a:ext cx="4648200" cy="5105400"/>
          </a:xfrm>
        </p:spPr>
        <p:txBody>
          <a:bodyPr>
            <a:noAutofit/>
          </a:bodyPr>
          <a:lstStyle/>
          <a:p>
            <a:pPr lvl="0">
              <a:buFont typeface="Wingdings" pitchFamily="2" charset="2"/>
              <a:buChar char="§"/>
            </a:pPr>
            <a:r>
              <a:rPr lang="en-US" sz="2200" dirty="0" smtClean="0">
                <a:solidFill>
                  <a:schemeClr val="accent2">
                    <a:lumMod val="20000"/>
                    <a:lumOff val="80000"/>
                  </a:schemeClr>
                </a:solidFill>
              </a:rPr>
              <a:t>Population of the Houston area is 4.5 million</a:t>
            </a:r>
          </a:p>
          <a:p>
            <a:pPr lvl="0">
              <a:buFont typeface="Wingdings" pitchFamily="2" charset="2"/>
              <a:buChar char="§"/>
            </a:pPr>
            <a:r>
              <a:rPr lang="en-US" sz="2200" dirty="0" smtClean="0">
                <a:solidFill>
                  <a:schemeClr val="accent2">
                    <a:lumMod val="20000"/>
                    <a:lumOff val="80000"/>
                  </a:schemeClr>
                </a:solidFill>
              </a:rPr>
              <a:t>Population is expected to grow by 60% to 7.5 million by 2035</a:t>
            </a:r>
          </a:p>
          <a:p>
            <a:pPr lvl="0">
              <a:buFont typeface="Wingdings" pitchFamily="2" charset="2"/>
              <a:buChar char="§"/>
            </a:pPr>
            <a:r>
              <a:rPr lang="en-US" sz="2200" dirty="0" smtClean="0">
                <a:solidFill>
                  <a:schemeClr val="accent2">
                    <a:lumMod val="20000"/>
                    <a:lumOff val="80000"/>
                  </a:schemeClr>
                </a:solidFill>
              </a:rPr>
              <a:t>Half of the population of the state of Texas lives in the Galveston Bay watershed, about 12 million people</a:t>
            </a:r>
          </a:p>
          <a:p>
            <a:pPr>
              <a:buFont typeface="Wingdings" pitchFamily="2" charset="2"/>
              <a:buChar char="§"/>
            </a:pPr>
            <a:r>
              <a:rPr lang="en-US" sz="2200" dirty="0" smtClean="0">
                <a:solidFill>
                  <a:schemeClr val="accent2">
                    <a:lumMod val="20000"/>
                    <a:lumOff val="80000"/>
                  </a:schemeClr>
                </a:solidFill>
              </a:rPr>
              <a:t>The combined population of Houston and DFW areas (i.e. population in the Galveston Bay watershed) is expected to double to 19.2 million by 2050 </a:t>
            </a:r>
            <a:endParaRPr lang="en-US" sz="2200" dirty="0">
              <a:solidFill>
                <a:schemeClr val="accent2">
                  <a:lumMod val="20000"/>
                  <a:lumOff val="80000"/>
                </a:schemeClr>
              </a:solidFill>
            </a:endParaRPr>
          </a:p>
        </p:txBody>
      </p:sp>
      <p:pic>
        <p:nvPicPr>
          <p:cNvPr id="10" name="Picture 4" descr="\\Galbay01\company\Main Photo Gallery\Speakers Bureau\houston-skyline.jpg"/>
          <p:cNvPicPr>
            <a:picLocks noChangeAspect="1" noChangeArrowheads="1"/>
          </p:cNvPicPr>
          <p:nvPr/>
        </p:nvPicPr>
        <p:blipFill>
          <a:blip r:embed="rId4" cstate="print"/>
          <a:srcRect/>
          <a:stretch>
            <a:fillRect/>
          </a:stretch>
        </p:blipFill>
        <p:spPr bwMode="auto">
          <a:xfrm>
            <a:off x="213360" y="2852057"/>
            <a:ext cx="3901440" cy="2786743"/>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4"/>
          <p:cNvSpPr txBox="1">
            <a:spLocks noChangeArrowheads="1"/>
          </p:cNvSpPr>
          <p:nvPr/>
        </p:nvSpPr>
        <p:spPr bwMode="auto">
          <a:xfrm>
            <a:off x="228600" y="1828800"/>
            <a:ext cx="4876800" cy="1938992"/>
          </a:xfrm>
          <a:prstGeom prst="rect">
            <a:avLst/>
          </a:prstGeom>
          <a:noFill/>
          <a:ln w="9525">
            <a:noFill/>
            <a:miter lim="800000"/>
            <a:headEnd/>
            <a:tailEnd/>
          </a:ln>
        </p:spPr>
        <p:txBody>
          <a:bodyPr wrap="square">
            <a:spAutoFit/>
          </a:bodyPr>
          <a:lstStyle/>
          <a:p>
            <a:r>
              <a:rPr lang="en-US" sz="2400" b="1" dirty="0" smtClean="0">
                <a:solidFill>
                  <a:schemeClr val="accent2">
                    <a:lumMod val="20000"/>
                    <a:lumOff val="80000"/>
                  </a:schemeClr>
                </a:solidFill>
              </a:rPr>
              <a:t>Mission:</a:t>
            </a:r>
            <a:r>
              <a:rPr lang="en-US" sz="2400" i="1" dirty="0" smtClean="0">
                <a:solidFill>
                  <a:schemeClr val="accent2">
                    <a:lumMod val="20000"/>
                    <a:lumOff val="80000"/>
                  </a:schemeClr>
                </a:solidFill>
              </a:rPr>
              <a:t>  </a:t>
            </a:r>
            <a:r>
              <a:rPr lang="en-US" sz="2400" dirty="0" smtClean="0">
                <a:solidFill>
                  <a:schemeClr val="accent2">
                    <a:lumMod val="20000"/>
                    <a:lumOff val="80000"/>
                  </a:schemeClr>
                </a:solidFill>
              </a:rPr>
              <a:t>To preserve, protect, </a:t>
            </a:r>
            <a:br>
              <a:rPr lang="en-US" sz="2400" dirty="0" smtClean="0">
                <a:solidFill>
                  <a:schemeClr val="accent2">
                    <a:lumMod val="20000"/>
                    <a:lumOff val="80000"/>
                  </a:schemeClr>
                </a:solidFill>
              </a:rPr>
            </a:br>
            <a:r>
              <a:rPr lang="en-US" sz="2400" dirty="0" smtClean="0">
                <a:solidFill>
                  <a:schemeClr val="accent2">
                    <a:lumMod val="20000"/>
                    <a:lumOff val="80000"/>
                  </a:schemeClr>
                </a:solidFill>
              </a:rPr>
              <a:t>and enhance the natural resources of Galveston Bay and its tributaries for present users and for posterity</a:t>
            </a:r>
            <a:endParaRPr lang="en-US" sz="2400" dirty="0">
              <a:solidFill>
                <a:schemeClr val="accent2">
                  <a:lumMod val="20000"/>
                  <a:lumOff val="80000"/>
                </a:schemeClr>
              </a:solidFill>
            </a:endParaRPr>
          </a:p>
        </p:txBody>
      </p:sp>
      <p:sp>
        <p:nvSpPr>
          <p:cNvPr id="11" name="Rectangle 3"/>
          <p:cNvSpPr txBox="1">
            <a:spLocks noChangeArrowheads="1"/>
          </p:cNvSpPr>
          <p:nvPr/>
        </p:nvSpPr>
        <p:spPr>
          <a:xfrm>
            <a:off x="228600" y="3962400"/>
            <a:ext cx="3505200" cy="2057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None/>
              <a:tabLst/>
              <a:defRPr/>
            </a:pPr>
            <a:r>
              <a:rPr lang="en-US" sz="2000" b="1" noProof="0" dirty="0" smtClean="0">
                <a:solidFill>
                  <a:schemeClr val="accent2">
                    <a:lumMod val="20000"/>
                    <a:lumOff val="80000"/>
                  </a:schemeClr>
                </a:solidFill>
              </a:rPr>
              <a:t>Program</a:t>
            </a:r>
            <a:r>
              <a:rPr kumimoji="0" lang="en-US" sz="2000" b="1" i="0" u="none" strike="noStrike" kern="1200" cap="none" spc="0" normalizeH="0" noProof="0" dirty="0" smtClean="0">
                <a:ln>
                  <a:noFill/>
                </a:ln>
                <a:solidFill>
                  <a:schemeClr val="accent2">
                    <a:lumMod val="20000"/>
                    <a:lumOff val="80000"/>
                  </a:schemeClr>
                </a:solidFill>
                <a:effectLst/>
                <a:uLnTx/>
                <a:uFillTx/>
                <a:latin typeface="+mn-lt"/>
                <a:ea typeface="+mn-ea"/>
                <a:cs typeface="+mn-cs"/>
              </a:rPr>
              <a:t> a</a:t>
            </a:r>
            <a:r>
              <a:rPr kumimoji="0" lang="en-US" sz="2000" b="1" i="0" u="none" strike="noStrike" kern="1200" cap="none" spc="0" normalizeH="0" baseline="0" noProof="0" dirty="0" smtClean="0">
                <a:ln>
                  <a:noFill/>
                </a:ln>
                <a:solidFill>
                  <a:schemeClr val="accent2">
                    <a:lumMod val="20000"/>
                    <a:lumOff val="80000"/>
                  </a:schemeClr>
                </a:solidFill>
                <a:effectLst/>
                <a:uLnTx/>
                <a:uFillTx/>
                <a:latin typeface="+mn-lt"/>
                <a:ea typeface="+mn-ea"/>
                <a:cs typeface="+mn-cs"/>
              </a:rPr>
              <a:t>reas:</a:t>
            </a:r>
            <a:endParaRPr lang="en-US" sz="2000" dirty="0" smtClean="0">
              <a:solidFill>
                <a:schemeClr val="accent2">
                  <a:lumMod val="20000"/>
                  <a:lumOff val="80000"/>
                </a:schemeClr>
              </a:solidFill>
            </a:endParaRPr>
          </a:p>
          <a:p>
            <a:pPr marL="800100" lvl="1" indent="-342900">
              <a:spcBef>
                <a:spcPct val="20000"/>
              </a:spcBef>
              <a:buFont typeface="Wingdings" pitchFamily="2" charset="2"/>
              <a:buChar char="§"/>
              <a:defRPr/>
            </a:pPr>
            <a:r>
              <a:rPr kumimoji="0" lang="en-US" sz="2000" b="0" i="0" u="none" strike="noStrike" kern="1200" cap="none" spc="0" normalizeH="0" baseline="0" noProof="0" dirty="0" smtClean="0">
                <a:ln>
                  <a:noFill/>
                </a:ln>
                <a:solidFill>
                  <a:schemeClr val="accent2">
                    <a:lumMod val="20000"/>
                    <a:lumOff val="80000"/>
                  </a:schemeClr>
                </a:solidFill>
                <a:effectLst/>
                <a:uLnTx/>
                <a:uFillTx/>
                <a:latin typeface="+mn-lt"/>
                <a:ea typeface="+mn-ea"/>
                <a:cs typeface="+mn-cs"/>
              </a:rPr>
              <a:t>Advocacy</a:t>
            </a:r>
            <a:endParaRPr lang="en-US" sz="2000" dirty="0" smtClean="0">
              <a:solidFill>
                <a:schemeClr val="accent2">
                  <a:lumMod val="20000"/>
                  <a:lumOff val="80000"/>
                </a:schemeClr>
              </a:solidFill>
            </a:endParaRPr>
          </a:p>
          <a:p>
            <a:pPr marL="800100" lvl="1" indent="-342900">
              <a:spcBef>
                <a:spcPct val="20000"/>
              </a:spcBef>
              <a:buFont typeface="Wingdings" pitchFamily="2" charset="2"/>
              <a:buChar char="§"/>
              <a:defRPr/>
            </a:pPr>
            <a:r>
              <a:rPr kumimoji="0" lang="en-US" sz="2000" b="0" i="0" u="none" strike="noStrike" kern="1200" cap="none" spc="0" normalizeH="0" baseline="0" noProof="0" dirty="0" smtClean="0">
                <a:ln>
                  <a:noFill/>
                </a:ln>
                <a:solidFill>
                  <a:schemeClr val="accent2">
                    <a:lumMod val="20000"/>
                    <a:lumOff val="80000"/>
                  </a:schemeClr>
                </a:solidFill>
                <a:effectLst/>
                <a:uLnTx/>
                <a:uFillTx/>
                <a:latin typeface="+mn-lt"/>
                <a:ea typeface="+mn-ea"/>
                <a:cs typeface="+mn-cs"/>
              </a:rPr>
              <a:t>Conservation</a:t>
            </a:r>
            <a:endParaRPr lang="en-US" sz="2000" dirty="0" smtClean="0">
              <a:solidFill>
                <a:schemeClr val="accent2">
                  <a:lumMod val="20000"/>
                  <a:lumOff val="80000"/>
                </a:schemeClr>
              </a:solidFill>
            </a:endParaRPr>
          </a:p>
          <a:p>
            <a:pPr marL="800100" lvl="1" indent="-342900">
              <a:spcBef>
                <a:spcPct val="20000"/>
              </a:spcBef>
              <a:buFont typeface="Wingdings" pitchFamily="2" charset="2"/>
              <a:buChar char="§"/>
              <a:defRPr/>
            </a:pPr>
            <a:r>
              <a:rPr kumimoji="0" lang="en-US" sz="2000" b="0" i="0" u="none" strike="noStrike" kern="1200" cap="none" spc="0" normalizeH="0" baseline="0" noProof="0" dirty="0" smtClean="0">
                <a:ln>
                  <a:noFill/>
                </a:ln>
                <a:solidFill>
                  <a:schemeClr val="accent2">
                    <a:lumMod val="20000"/>
                    <a:lumOff val="80000"/>
                  </a:schemeClr>
                </a:solidFill>
                <a:effectLst/>
                <a:uLnTx/>
                <a:uFillTx/>
                <a:latin typeface="+mn-lt"/>
                <a:ea typeface="+mn-ea"/>
                <a:cs typeface="+mn-cs"/>
              </a:rPr>
              <a:t>Education</a:t>
            </a:r>
          </a:p>
          <a:p>
            <a:pPr marL="800100" lvl="1" indent="-342900">
              <a:spcBef>
                <a:spcPct val="20000"/>
              </a:spcBef>
              <a:buFont typeface="Wingdings" pitchFamily="2" charset="2"/>
              <a:buChar char="§"/>
              <a:defRPr/>
            </a:pPr>
            <a:r>
              <a:rPr kumimoji="0" lang="en-US" sz="2000" b="0" i="0" u="none" strike="noStrike" kern="1200" cap="none" spc="0" normalizeH="0" baseline="0" noProof="0" dirty="0" smtClean="0">
                <a:ln>
                  <a:noFill/>
                </a:ln>
                <a:solidFill>
                  <a:schemeClr val="accent2">
                    <a:lumMod val="20000"/>
                    <a:lumOff val="80000"/>
                  </a:schemeClr>
                </a:solidFill>
                <a:effectLst/>
                <a:uLnTx/>
                <a:uFillTx/>
                <a:latin typeface="+mn-lt"/>
                <a:ea typeface="+mn-ea"/>
                <a:cs typeface="+mn-cs"/>
              </a:rPr>
              <a:t>Research</a:t>
            </a:r>
          </a:p>
          <a:p>
            <a:pPr marL="742950" marR="0" lvl="1" indent="-285750" algn="l" defTabSz="914400" rtl="0" eaLnBrk="1" fontAlgn="auto" latinLnBrk="0" hangingPunct="1">
              <a:lnSpc>
                <a:spcPct val="100000"/>
              </a:lnSpc>
              <a:spcBef>
                <a:spcPct val="20000"/>
              </a:spcBef>
              <a:spcAft>
                <a:spcPts val="0"/>
              </a:spcAft>
              <a:buClr>
                <a:srgbClr val="FFFFFF"/>
              </a:buClr>
              <a:buSzTx/>
              <a:buFont typeface="Arial" pitchFamily="34" charset="0"/>
              <a:buChar char="–"/>
              <a:tabLst/>
              <a:defRPr/>
            </a:pPr>
            <a:endParaRPr kumimoji="0" lang="en-US" sz="2800" b="0" i="0" u="none" strike="noStrike" kern="1200" cap="none" spc="0" normalizeH="0" baseline="0" noProof="0" dirty="0" smtClean="0">
              <a:ln>
                <a:noFill/>
              </a:ln>
              <a:solidFill>
                <a:srgbClr val="1F497D"/>
              </a:solidFill>
              <a:effectLst/>
              <a:uLnTx/>
              <a:uFillTx/>
              <a:latin typeface="+mn-lt"/>
              <a:ea typeface="+mn-ea"/>
              <a:cs typeface="+mn-cs"/>
            </a:endParaRPr>
          </a:p>
        </p:txBody>
      </p:sp>
      <p:pic>
        <p:nvPicPr>
          <p:cNvPr id="2052" name="Picture 4"/>
          <p:cNvPicPr>
            <a:picLocks noChangeAspect="1" noChangeArrowheads="1"/>
          </p:cNvPicPr>
          <p:nvPr/>
        </p:nvPicPr>
        <p:blipFill>
          <a:blip r:embed="rId2" cstate="print"/>
          <a:srcRect/>
          <a:stretch>
            <a:fillRect/>
          </a:stretch>
        </p:blipFill>
        <p:spPr bwMode="auto">
          <a:xfrm>
            <a:off x="5105400" y="1447800"/>
            <a:ext cx="4038600" cy="6057900"/>
          </a:xfrm>
          <a:prstGeom prst="rect">
            <a:avLst/>
          </a:prstGeom>
          <a:noFill/>
          <a:ln w="15875">
            <a:solidFill>
              <a:schemeClr val="tx2"/>
            </a:solidFill>
            <a:miter lim="800000"/>
            <a:headEnd/>
            <a:tailEnd/>
          </a:ln>
          <a:effectLst/>
        </p:spPr>
      </p:pic>
      <p:sp>
        <p:nvSpPr>
          <p:cNvPr id="12" name="Rectangle 11"/>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13" name="Picture 12"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14"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D6340"/>
                </a:solidFill>
                <a:effectLst/>
                <a:uLnTx/>
                <a:uFillTx/>
                <a:latin typeface="+mn-lt"/>
                <a:ea typeface="+mj-ea"/>
                <a:cs typeface="+mj-cs"/>
              </a:rPr>
              <a:t>Galveston</a:t>
            </a:r>
            <a:r>
              <a:rPr kumimoji="0" lang="en-US" sz="4000" b="0" i="0" u="none" strike="noStrike" kern="1200" cap="none" spc="0" normalizeH="0" noProof="0" dirty="0" smtClean="0">
                <a:ln>
                  <a:noFill/>
                </a:ln>
                <a:solidFill>
                  <a:srgbClr val="0D6340"/>
                </a:solidFill>
                <a:effectLst/>
                <a:uLnTx/>
                <a:uFillTx/>
                <a:latin typeface="+mn-lt"/>
                <a:ea typeface="+mj-ea"/>
                <a:cs typeface="+mj-cs"/>
              </a:rPr>
              <a:t> Bay Foundation</a:t>
            </a:r>
            <a:endParaRPr kumimoji="0" lang="en-US" sz="4000" b="0" i="0" u="none" strike="noStrike" kern="1200" cap="none" spc="0" normalizeH="0" baseline="0" noProof="0" dirty="0" smtClean="0">
              <a:ln>
                <a:noFill/>
              </a:ln>
              <a:solidFill>
                <a:srgbClr val="0D6340"/>
              </a:solidFill>
              <a:effectLst/>
              <a:uLnTx/>
              <a:uFillTx/>
              <a:latin typeface="+mn-lt"/>
              <a:ea typeface="+mj-ea"/>
              <a:cs typeface="+mj-cs"/>
            </a:endParaRPr>
          </a:p>
        </p:txBody>
      </p:sp>
      <p:sp>
        <p:nvSpPr>
          <p:cNvPr id="8" name="TextBox 7"/>
          <p:cNvSpPr txBox="1"/>
          <p:nvPr/>
        </p:nvSpPr>
        <p:spPr>
          <a:xfrm>
            <a:off x="228600" y="6248400"/>
            <a:ext cx="2743200" cy="461665"/>
          </a:xfrm>
          <a:prstGeom prst="rect">
            <a:avLst/>
          </a:prstGeom>
          <a:noFill/>
        </p:spPr>
        <p:txBody>
          <a:bodyPr wrap="square" rtlCol="0">
            <a:spAutoFit/>
          </a:bodyPr>
          <a:lstStyle/>
          <a:p>
            <a:r>
              <a:rPr lang="en-US" sz="2400" dirty="0" smtClean="0">
                <a:solidFill>
                  <a:schemeClr val="accent2">
                    <a:lumMod val="20000"/>
                    <a:lumOff val="80000"/>
                  </a:schemeClr>
                </a:solidFill>
              </a:rPr>
              <a:t>www.galvbay.org</a:t>
            </a:r>
            <a:endParaRPr lang="en-US" sz="2400" dirty="0">
              <a:solidFill>
                <a:schemeClr val="accent2">
                  <a:lumMod val="20000"/>
                  <a:lumOff val="8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5" name="Picture 4"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6"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D6340"/>
                </a:solidFill>
                <a:effectLst/>
                <a:uLnTx/>
                <a:uFillTx/>
                <a:latin typeface="+mn-lt"/>
                <a:ea typeface="+mj-ea"/>
                <a:cs typeface="+mj-cs"/>
              </a:rPr>
              <a:t>Galveston Bay: An</a:t>
            </a:r>
            <a:r>
              <a:rPr kumimoji="0" lang="en-US" sz="4000" b="0" i="0" u="none" strike="noStrike" kern="1200" cap="none" spc="0" normalizeH="0" noProof="0" dirty="0" smtClean="0">
                <a:ln>
                  <a:noFill/>
                </a:ln>
                <a:solidFill>
                  <a:srgbClr val="0D6340"/>
                </a:solidFill>
                <a:effectLst/>
                <a:uLnTx/>
                <a:uFillTx/>
                <a:latin typeface="+mn-lt"/>
                <a:ea typeface="+mj-ea"/>
                <a:cs typeface="+mj-cs"/>
              </a:rPr>
              <a:t> Estuary</a:t>
            </a:r>
            <a:endParaRPr kumimoji="0" lang="en-US" sz="4000" b="0" i="0" u="none" strike="noStrike" kern="1200" cap="none" spc="0" normalizeH="0" baseline="0" noProof="0" dirty="0" smtClean="0">
              <a:ln>
                <a:noFill/>
              </a:ln>
              <a:solidFill>
                <a:srgbClr val="0D6340"/>
              </a:solidFill>
              <a:effectLst/>
              <a:uLnTx/>
              <a:uFillTx/>
              <a:latin typeface="+mn-lt"/>
              <a:ea typeface="+mj-ea"/>
              <a:cs typeface="+mj-cs"/>
            </a:endParaRPr>
          </a:p>
        </p:txBody>
      </p:sp>
      <p:sp>
        <p:nvSpPr>
          <p:cNvPr id="8" name="Content Placeholder 5"/>
          <p:cNvSpPr>
            <a:spLocks noGrp="1"/>
          </p:cNvSpPr>
          <p:nvPr>
            <p:ph idx="1"/>
          </p:nvPr>
        </p:nvSpPr>
        <p:spPr>
          <a:xfrm>
            <a:off x="4419600" y="1828800"/>
            <a:ext cx="4572000" cy="4800600"/>
          </a:xfrm>
        </p:spPr>
        <p:txBody>
          <a:bodyPr>
            <a:noAutofit/>
          </a:bodyPr>
          <a:lstStyle/>
          <a:p>
            <a:pPr marL="231775" indent="-231775">
              <a:buFont typeface="Wingdings" pitchFamily="2" charset="2"/>
              <a:buChar char="§"/>
              <a:tabLst>
                <a:tab pos="231775" algn="l"/>
              </a:tabLst>
            </a:pPr>
            <a:r>
              <a:rPr lang="en-US" sz="2100" b="1" dirty="0" smtClean="0">
                <a:solidFill>
                  <a:schemeClr val="accent2">
                    <a:lumMod val="20000"/>
                    <a:lumOff val="80000"/>
                  </a:schemeClr>
                </a:solidFill>
              </a:rPr>
              <a:t>Estuary - </a:t>
            </a:r>
            <a:r>
              <a:rPr lang="en-US" sz="2100" dirty="0" smtClean="0">
                <a:solidFill>
                  <a:schemeClr val="accent2">
                    <a:lumMod val="20000"/>
                    <a:lumOff val="80000"/>
                  </a:schemeClr>
                </a:solidFill>
              </a:rPr>
              <a:t>a semi-enclosed coastal body of water where the freshwater from our rivers, bayous, and creeks mixes with the salty water of the Gulf of Mexico to provide suitable salinities</a:t>
            </a:r>
          </a:p>
          <a:p>
            <a:pPr marL="231775" indent="-231775">
              <a:buFont typeface="Wingdings" pitchFamily="2" charset="2"/>
              <a:buChar char="§"/>
              <a:tabLst>
                <a:tab pos="231775" algn="l"/>
              </a:tabLst>
            </a:pPr>
            <a:r>
              <a:rPr lang="en-US" sz="2100" dirty="0" smtClean="0">
                <a:solidFill>
                  <a:schemeClr val="accent2">
                    <a:lumMod val="20000"/>
                    <a:lumOff val="80000"/>
                  </a:schemeClr>
                </a:solidFill>
              </a:rPr>
              <a:t>Some of the most productive ecosystems in the world</a:t>
            </a:r>
          </a:p>
          <a:p>
            <a:pPr marL="231775" indent="-231775">
              <a:buFont typeface="Wingdings" pitchFamily="2" charset="2"/>
              <a:buChar char="§"/>
              <a:tabLst>
                <a:tab pos="231775" algn="l"/>
              </a:tabLst>
            </a:pPr>
            <a:r>
              <a:rPr lang="en-US" sz="2100" dirty="0" smtClean="0">
                <a:solidFill>
                  <a:schemeClr val="accent2">
                    <a:lumMod val="20000"/>
                    <a:lumOff val="80000"/>
                  </a:schemeClr>
                </a:solidFill>
              </a:rPr>
              <a:t>95% of commercial and recreationally important fisheries species in the Gulf of Mexico are dependent upon estuaries like Galveston Bay during some part of their life cycle</a:t>
            </a:r>
          </a:p>
        </p:txBody>
      </p:sp>
      <p:pic>
        <p:nvPicPr>
          <p:cNvPr id="9" name="Picture 7"/>
          <p:cNvPicPr>
            <a:picLocks noChangeAspect="1" noChangeArrowheads="1"/>
          </p:cNvPicPr>
          <p:nvPr/>
        </p:nvPicPr>
        <p:blipFill>
          <a:blip r:embed="rId4" cstate="print">
            <a:lum bright="-6000"/>
          </a:blip>
          <a:srcRect/>
          <a:stretch>
            <a:fillRect/>
          </a:stretch>
        </p:blipFill>
        <p:spPr bwMode="auto">
          <a:xfrm>
            <a:off x="0" y="1600200"/>
            <a:ext cx="4206240" cy="5257800"/>
          </a:xfrm>
          <a:prstGeom prst="rect">
            <a:avLst/>
          </a:prstGeom>
          <a:noFill/>
          <a:ln w="15875">
            <a:solidFill>
              <a:schemeClr val="tx2">
                <a:lumMod val="50000"/>
              </a:schemeClr>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5" name="Picture 4" descr="gbf_logo_2_color.jpg"/>
          <p:cNvPicPr>
            <a:picLocks noChangeAspect="1"/>
          </p:cNvPicPr>
          <p:nvPr/>
        </p:nvPicPr>
        <p:blipFill>
          <a:blip r:embed="rId2"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6"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D6340"/>
                </a:solidFill>
                <a:effectLst/>
                <a:uLnTx/>
                <a:uFillTx/>
                <a:latin typeface="+mn-lt"/>
                <a:ea typeface="+mj-ea"/>
                <a:cs typeface="+mj-cs"/>
              </a:rPr>
              <a:t>Galveston</a:t>
            </a:r>
            <a:r>
              <a:rPr kumimoji="0" lang="en-US" sz="4000" b="0" i="0" u="none" strike="noStrike" kern="1200" cap="none" spc="0" normalizeH="0" noProof="0" dirty="0" smtClean="0">
                <a:ln>
                  <a:noFill/>
                </a:ln>
                <a:solidFill>
                  <a:srgbClr val="0D6340"/>
                </a:solidFill>
                <a:effectLst/>
                <a:uLnTx/>
                <a:uFillTx/>
                <a:latin typeface="+mn-lt"/>
                <a:ea typeface="+mj-ea"/>
                <a:cs typeface="+mj-cs"/>
              </a:rPr>
              <a:t> Bay: An</a:t>
            </a:r>
            <a:r>
              <a:rPr kumimoji="0" lang="en-US" sz="4000" b="0" i="0" u="none" strike="noStrike" kern="1200" cap="none" spc="0" normalizeH="0" baseline="0" noProof="0" dirty="0" smtClean="0">
                <a:ln>
                  <a:noFill/>
                </a:ln>
                <a:solidFill>
                  <a:srgbClr val="0D6340"/>
                </a:solidFill>
                <a:effectLst/>
                <a:uLnTx/>
                <a:uFillTx/>
                <a:latin typeface="+mn-lt"/>
                <a:ea typeface="+mj-ea"/>
                <a:cs typeface="+mj-cs"/>
              </a:rPr>
              <a:t> “Estuary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D6340"/>
                </a:solidFill>
                <a:effectLst/>
                <a:uLnTx/>
                <a:uFillTx/>
                <a:latin typeface="+mn-lt"/>
                <a:ea typeface="+mj-ea"/>
                <a:cs typeface="+mj-cs"/>
              </a:rPr>
              <a:t>of National Significance”</a:t>
            </a:r>
          </a:p>
        </p:txBody>
      </p:sp>
      <p:pic>
        <p:nvPicPr>
          <p:cNvPr id="1026" name="Picture 2"/>
          <p:cNvPicPr>
            <a:picLocks noChangeAspect="1" noChangeArrowheads="1"/>
          </p:cNvPicPr>
          <p:nvPr/>
        </p:nvPicPr>
        <p:blipFill>
          <a:blip r:embed="rId3" cstate="print"/>
          <a:srcRect/>
          <a:stretch>
            <a:fillRect/>
          </a:stretch>
        </p:blipFill>
        <p:spPr bwMode="auto">
          <a:xfrm>
            <a:off x="0" y="2438400"/>
            <a:ext cx="5334000" cy="3318933"/>
          </a:xfrm>
          <a:prstGeom prst="rect">
            <a:avLst/>
          </a:prstGeom>
          <a:noFill/>
          <a:ln w="9525">
            <a:noFill/>
            <a:miter lim="800000"/>
            <a:headEnd/>
            <a:tailEnd/>
          </a:ln>
        </p:spPr>
      </p:pic>
      <p:sp>
        <p:nvSpPr>
          <p:cNvPr id="8" name="Rectangle 7"/>
          <p:cNvSpPr/>
          <p:nvPr/>
        </p:nvSpPr>
        <p:spPr>
          <a:xfrm>
            <a:off x="0" y="5791200"/>
            <a:ext cx="2693366" cy="415498"/>
          </a:xfrm>
          <a:prstGeom prst="rect">
            <a:avLst/>
          </a:prstGeom>
        </p:spPr>
        <p:txBody>
          <a:bodyPr wrap="none">
            <a:spAutoFit/>
          </a:bodyPr>
          <a:lstStyle/>
          <a:p>
            <a:r>
              <a:rPr lang="en-US" sz="1050" dirty="0" smtClean="0"/>
              <a:t>Map courtesy of EPA website, </a:t>
            </a:r>
          </a:p>
          <a:p>
            <a:r>
              <a:rPr lang="en-US" sz="1050" dirty="0" smtClean="0"/>
              <a:t>http://water.epa.gov/type/oceb/faq.cfm</a:t>
            </a:r>
            <a:endParaRPr lang="en-US" sz="1050" dirty="0"/>
          </a:p>
        </p:txBody>
      </p:sp>
      <p:sp>
        <p:nvSpPr>
          <p:cNvPr id="9" name="Rectangle 8"/>
          <p:cNvSpPr/>
          <p:nvPr/>
        </p:nvSpPr>
        <p:spPr>
          <a:xfrm>
            <a:off x="5410200" y="1752600"/>
            <a:ext cx="3733800" cy="4985980"/>
          </a:xfrm>
          <a:prstGeom prst="rect">
            <a:avLst/>
          </a:prstGeom>
        </p:spPr>
        <p:txBody>
          <a:bodyPr wrap="square">
            <a:spAutoFit/>
          </a:bodyPr>
          <a:lstStyle/>
          <a:p>
            <a:pPr marL="228600" indent="-228600">
              <a:spcAft>
                <a:spcPts val="1200"/>
              </a:spcAft>
              <a:buFont typeface="Wingdings" pitchFamily="2" charset="2"/>
              <a:buChar char="§"/>
            </a:pPr>
            <a:r>
              <a:rPr lang="en-US" dirty="0" smtClean="0"/>
              <a:t>National Estuary Program (NEP) established in 1987 under the Clean Water Act Amendments</a:t>
            </a:r>
          </a:p>
          <a:p>
            <a:pPr marL="228600" indent="-228600">
              <a:spcAft>
                <a:spcPts val="1200"/>
              </a:spcAft>
              <a:buFont typeface="Wingdings" pitchFamily="2" charset="2"/>
              <a:buChar char="§"/>
            </a:pPr>
            <a:r>
              <a:rPr lang="en-US" dirty="0" smtClean="0"/>
              <a:t>Community-based program designed to restore and maintain the water quality and ecological integrity of estuaries of national significance</a:t>
            </a:r>
          </a:p>
          <a:p>
            <a:pPr marL="228600" indent="-228600">
              <a:spcAft>
                <a:spcPts val="1200"/>
              </a:spcAft>
              <a:buFont typeface="Wingdings" pitchFamily="2" charset="2"/>
              <a:buChar char="§"/>
            </a:pPr>
            <a:r>
              <a:rPr lang="en-US" dirty="0" smtClean="0"/>
              <a:t>Currently, 28 estuaries have been designated as estuaries of national significance</a:t>
            </a:r>
          </a:p>
          <a:p>
            <a:pPr marL="228600" indent="-228600">
              <a:spcAft>
                <a:spcPts val="1200"/>
              </a:spcAft>
              <a:buFont typeface="Wingdings" pitchFamily="2" charset="2"/>
              <a:buChar char="§"/>
            </a:pPr>
            <a:r>
              <a:rPr lang="en-US" dirty="0" smtClean="0">
                <a:solidFill>
                  <a:schemeClr val="accent2">
                    <a:lumMod val="20000"/>
                    <a:lumOff val="80000"/>
                  </a:schemeClr>
                </a:solidFill>
              </a:rPr>
              <a:t>Galveston Bay Estuary Program works through a cooperative agreement between U.S. EPA (Region 6) and TCEQ</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5" name="Picture 4" descr="gbf_logo_2_color.jpg"/>
          <p:cNvPicPr>
            <a:picLocks noChangeAspect="1"/>
          </p:cNvPicPr>
          <p:nvPr/>
        </p:nvPicPr>
        <p:blipFill>
          <a:blip r:embed="rId2"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6"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D6340"/>
                </a:solidFill>
                <a:effectLst/>
                <a:uLnTx/>
                <a:uFillTx/>
                <a:latin typeface="+mn-lt"/>
                <a:ea typeface="+mj-ea"/>
                <a:cs typeface="+mj-cs"/>
              </a:rPr>
              <a:t>The Galveston Bay Plan</a:t>
            </a:r>
          </a:p>
        </p:txBody>
      </p:sp>
      <p:sp>
        <p:nvSpPr>
          <p:cNvPr id="9" name="Rectangle 8"/>
          <p:cNvSpPr/>
          <p:nvPr/>
        </p:nvSpPr>
        <p:spPr>
          <a:xfrm>
            <a:off x="4419600" y="1752600"/>
            <a:ext cx="4495800" cy="4862870"/>
          </a:xfrm>
          <a:prstGeom prst="rect">
            <a:avLst/>
          </a:prstGeom>
        </p:spPr>
        <p:txBody>
          <a:bodyPr wrap="square">
            <a:spAutoFit/>
          </a:bodyPr>
          <a:lstStyle/>
          <a:p>
            <a:pPr marL="228600" indent="-228600">
              <a:spcAft>
                <a:spcPts val="1200"/>
              </a:spcAft>
              <a:buFont typeface="Wingdings" pitchFamily="2" charset="2"/>
              <a:buChar char="§"/>
            </a:pPr>
            <a:r>
              <a:rPr lang="en-US" sz="2000" dirty="0" smtClean="0"/>
              <a:t>Produced by the Galveston Bay Estuary Program in 1994 under Section 320 of Water Quality Act</a:t>
            </a:r>
          </a:p>
          <a:p>
            <a:pPr marL="228600" indent="-228600">
              <a:spcAft>
                <a:spcPts val="1200"/>
              </a:spcAft>
              <a:buFont typeface="Wingdings" pitchFamily="2" charset="2"/>
              <a:buChar char="§"/>
            </a:pPr>
            <a:r>
              <a:rPr lang="en-US" sz="2000" dirty="0" smtClean="0"/>
              <a:t>Comprehensive Conservation and Management Plan for the Galveston Bay Ecosystem</a:t>
            </a:r>
          </a:p>
          <a:p>
            <a:pPr marL="228600" indent="-228600">
              <a:spcAft>
                <a:spcPts val="1200"/>
              </a:spcAft>
              <a:buFont typeface="Wingdings" pitchFamily="2" charset="2"/>
              <a:buChar char="§"/>
            </a:pPr>
            <a:r>
              <a:rPr lang="en-US" sz="2000" dirty="0" smtClean="0"/>
              <a:t>Drafted by partnership of state and federal agencies, local governments, stakeholders, interest groups, and the public over a 5-year period</a:t>
            </a:r>
          </a:p>
          <a:p>
            <a:pPr marL="228600" indent="-228600">
              <a:spcAft>
                <a:spcPts val="1200"/>
              </a:spcAft>
              <a:buFont typeface="Wingdings" pitchFamily="2" charset="2"/>
              <a:buChar char="§"/>
            </a:pPr>
            <a:r>
              <a:rPr lang="en-US" sz="2000" dirty="0" smtClean="0"/>
              <a:t>Bay problems were agreed upon, scientific studies conducted, and 82 management initiatives established to address 17 specific problems</a:t>
            </a:r>
          </a:p>
        </p:txBody>
      </p:sp>
      <p:pic>
        <p:nvPicPr>
          <p:cNvPr id="10" name="Picture 1030" descr="cover2"/>
          <p:cNvPicPr>
            <a:picLocks noChangeAspect="1" noChangeArrowheads="1"/>
          </p:cNvPicPr>
          <p:nvPr/>
        </p:nvPicPr>
        <p:blipFill>
          <a:blip r:embed="rId3" cstate="print"/>
          <a:srcRect l="5417" r="5193"/>
          <a:stretch>
            <a:fillRect/>
          </a:stretch>
        </p:blipFill>
        <p:spPr bwMode="auto">
          <a:xfrm>
            <a:off x="381000" y="1671848"/>
            <a:ext cx="3805237" cy="5186152"/>
          </a:xfrm>
          <a:prstGeom prst="rect">
            <a:avLst/>
          </a:prstGeom>
          <a:noFill/>
          <a:ln w="25400">
            <a:solidFill>
              <a:srgbClr val="000000"/>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5" name="Picture 4" descr="gbf_logo_2_color.jpg"/>
          <p:cNvPicPr>
            <a:picLocks noChangeAspect="1"/>
          </p:cNvPicPr>
          <p:nvPr/>
        </p:nvPicPr>
        <p:blipFill>
          <a:blip r:embed="rId2"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6"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D6340"/>
                </a:solidFill>
                <a:effectLst/>
                <a:uLnTx/>
                <a:uFillTx/>
                <a:latin typeface="+mn-lt"/>
                <a:ea typeface="+mj-ea"/>
                <a:cs typeface="+mj-cs"/>
              </a:rPr>
              <a:t>Galveston</a:t>
            </a:r>
            <a:r>
              <a:rPr kumimoji="0" lang="en-US" sz="4000" b="0" i="0" u="none" strike="noStrike" kern="1200" cap="none" spc="0" normalizeH="0" noProof="0" dirty="0" smtClean="0">
                <a:ln>
                  <a:noFill/>
                </a:ln>
                <a:solidFill>
                  <a:srgbClr val="0D6340"/>
                </a:solidFill>
                <a:effectLst/>
                <a:uLnTx/>
                <a:uFillTx/>
                <a:latin typeface="+mn-lt"/>
                <a:ea typeface="+mj-ea"/>
                <a:cs typeface="+mj-cs"/>
              </a:rPr>
              <a:t> Bay: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solidFill>
                  <a:srgbClr val="0D6340"/>
                </a:solidFill>
                <a:effectLst/>
                <a:uLnTx/>
                <a:uFillTx/>
                <a:latin typeface="+mn-lt"/>
                <a:ea typeface="+mj-ea"/>
                <a:cs typeface="+mj-cs"/>
              </a:rPr>
              <a:t>A</a:t>
            </a:r>
            <a:r>
              <a:rPr kumimoji="0" lang="en-US" sz="4000" b="0" i="0" u="none" strike="noStrike" kern="1200" cap="none" spc="0" normalizeH="0" baseline="0" noProof="0" dirty="0" smtClean="0">
                <a:ln>
                  <a:noFill/>
                </a:ln>
                <a:solidFill>
                  <a:srgbClr val="0D6340"/>
                </a:solidFill>
                <a:effectLst/>
                <a:uLnTx/>
                <a:uFillTx/>
                <a:latin typeface="+mn-lt"/>
                <a:ea typeface="+mj-ea"/>
                <a:cs typeface="+mj-cs"/>
              </a:rPr>
              <a:t> “Great Water”</a:t>
            </a:r>
          </a:p>
        </p:txBody>
      </p:sp>
      <p:sp>
        <p:nvSpPr>
          <p:cNvPr id="8" name="Rectangle 7"/>
          <p:cNvSpPr/>
          <p:nvPr/>
        </p:nvSpPr>
        <p:spPr>
          <a:xfrm>
            <a:off x="0" y="5791200"/>
            <a:ext cx="3485249" cy="577081"/>
          </a:xfrm>
          <a:prstGeom prst="rect">
            <a:avLst/>
          </a:prstGeom>
        </p:spPr>
        <p:txBody>
          <a:bodyPr wrap="none">
            <a:spAutoFit/>
          </a:bodyPr>
          <a:lstStyle/>
          <a:p>
            <a:r>
              <a:rPr lang="en-US" sz="1050" dirty="0" smtClean="0"/>
              <a:t>Map, source:</a:t>
            </a:r>
          </a:p>
          <a:p>
            <a:r>
              <a:rPr lang="en-US" sz="1050" dirty="0" smtClean="0"/>
              <a:t>http://www.nwf.org/Wildlife/What-We-Do/Waters/</a:t>
            </a:r>
          </a:p>
          <a:p>
            <a:r>
              <a:rPr lang="en-US" sz="1050" dirty="0" smtClean="0"/>
              <a:t>Great-Waters-Restoration/Great-Waters-Coalition.aspx</a:t>
            </a:r>
            <a:endParaRPr lang="en-US" sz="1050" dirty="0"/>
          </a:p>
        </p:txBody>
      </p:sp>
      <p:sp>
        <p:nvSpPr>
          <p:cNvPr id="9" name="Rectangle 8"/>
          <p:cNvSpPr/>
          <p:nvPr/>
        </p:nvSpPr>
        <p:spPr>
          <a:xfrm>
            <a:off x="5181600" y="1752600"/>
            <a:ext cx="3962400" cy="5016758"/>
          </a:xfrm>
          <a:prstGeom prst="rect">
            <a:avLst/>
          </a:prstGeom>
        </p:spPr>
        <p:txBody>
          <a:bodyPr wrap="square">
            <a:spAutoFit/>
          </a:bodyPr>
          <a:lstStyle/>
          <a:p>
            <a:pPr marL="228600" indent="-228600">
              <a:spcAft>
                <a:spcPts val="1200"/>
              </a:spcAft>
              <a:buFont typeface="Wingdings" pitchFamily="2" charset="2"/>
              <a:buChar char="§"/>
            </a:pPr>
            <a:r>
              <a:rPr lang="en-US" sz="2000" dirty="0" smtClean="0"/>
              <a:t>America's Great Waters Coalition is an alliance of national, regional, state and local organizations working to protect, preserve, and restore our nation's Great Waters</a:t>
            </a:r>
          </a:p>
          <a:p>
            <a:pPr marL="228600" indent="-228600">
              <a:spcAft>
                <a:spcPts val="1200"/>
              </a:spcAft>
              <a:buFont typeface="Wingdings" pitchFamily="2" charset="2"/>
              <a:buChar char="§"/>
            </a:pPr>
            <a:r>
              <a:rPr lang="en-US" sz="2000" dirty="0" smtClean="0"/>
              <a:t>In 2010, GBF petitioned for Galveston Bay to be named as a “Great Water”</a:t>
            </a:r>
          </a:p>
          <a:p>
            <a:pPr marL="228600" indent="-228600">
              <a:spcAft>
                <a:spcPts val="1200"/>
              </a:spcAft>
              <a:buFont typeface="Wingdings" pitchFamily="2" charset="2"/>
              <a:buChar char="§"/>
            </a:pPr>
            <a:r>
              <a:rPr lang="en-US" sz="2000" dirty="0" smtClean="0"/>
              <a:t>To obtain the designation, Galveston Bay had to meet criteria of ecosystem scope and characteristics, comprehensive restoration planning, and stakeholder collaboration</a:t>
            </a:r>
          </a:p>
        </p:txBody>
      </p:sp>
      <p:pic>
        <p:nvPicPr>
          <p:cNvPr id="10" name="Picture 9" descr="America's Great Waters.jpg"/>
          <p:cNvPicPr>
            <a:picLocks noChangeAspect="1"/>
          </p:cNvPicPr>
          <p:nvPr/>
        </p:nvPicPr>
        <p:blipFill>
          <a:blip r:embed="rId3" cstate="print"/>
          <a:stretch>
            <a:fillRect/>
          </a:stretch>
        </p:blipFill>
        <p:spPr>
          <a:xfrm>
            <a:off x="0" y="1905000"/>
            <a:ext cx="5029200" cy="38862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pic>
        <p:nvPicPr>
          <p:cNvPr id="8" name="Picture 7" descr="gbf_logo_2_color.jpg"/>
          <p:cNvPicPr>
            <a:picLocks noChangeAspect="1"/>
          </p:cNvPicPr>
          <p:nvPr/>
        </p:nvPicPr>
        <p:blipFill>
          <a:blip r:embed="rId2"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D6340"/>
                </a:solidFill>
                <a:effectLst/>
                <a:uLnTx/>
                <a:uFillTx/>
                <a:latin typeface="+mn-lt"/>
                <a:ea typeface="+mj-ea"/>
                <a:cs typeface="+mj-cs"/>
              </a:rPr>
              <a:t>Galveston Bay: Physical</a:t>
            </a:r>
          </a:p>
        </p:txBody>
      </p:sp>
      <p:sp>
        <p:nvSpPr>
          <p:cNvPr id="10" name="Text Box 4"/>
          <p:cNvSpPr txBox="1">
            <a:spLocks noChangeArrowheads="1"/>
          </p:cNvSpPr>
          <p:nvPr/>
        </p:nvSpPr>
        <p:spPr bwMode="auto">
          <a:xfrm>
            <a:off x="4419600" y="1828800"/>
            <a:ext cx="4419600" cy="4708981"/>
          </a:xfrm>
          <a:prstGeom prst="rect">
            <a:avLst/>
          </a:prstGeom>
          <a:noFill/>
          <a:ln w="9525">
            <a:noFill/>
            <a:miter lim="800000"/>
            <a:headEnd/>
            <a:tailEnd/>
          </a:ln>
        </p:spPr>
        <p:txBody>
          <a:bodyPr wrap="square">
            <a:spAutoFit/>
          </a:bodyPr>
          <a:lstStyle/>
          <a:p>
            <a:pPr marL="228600" indent="-228600">
              <a:spcBef>
                <a:spcPct val="50000"/>
              </a:spcBef>
              <a:buFont typeface="Wingdings" pitchFamily="2" charset="2"/>
              <a:buChar char="§"/>
            </a:pPr>
            <a:r>
              <a:rPr lang="en-US" sz="2400" dirty="0" smtClean="0">
                <a:solidFill>
                  <a:schemeClr val="accent2">
                    <a:lumMod val="20000"/>
                    <a:lumOff val="80000"/>
                  </a:schemeClr>
                </a:solidFill>
              </a:rPr>
              <a:t>Largest bay in Texas and 7</a:t>
            </a:r>
            <a:r>
              <a:rPr lang="en-US" sz="2400" baseline="30000" dirty="0" smtClean="0">
                <a:solidFill>
                  <a:schemeClr val="accent2">
                    <a:lumMod val="20000"/>
                    <a:lumOff val="80000"/>
                  </a:schemeClr>
                </a:solidFill>
              </a:rPr>
              <a:t>th</a:t>
            </a:r>
            <a:r>
              <a:rPr lang="en-US" sz="2400" dirty="0" smtClean="0">
                <a:solidFill>
                  <a:schemeClr val="accent2">
                    <a:lumMod val="20000"/>
                    <a:lumOff val="80000"/>
                  </a:schemeClr>
                </a:solidFill>
              </a:rPr>
              <a:t> largest in U.S.</a:t>
            </a:r>
          </a:p>
          <a:p>
            <a:pPr marL="228600" indent="-228600">
              <a:spcBef>
                <a:spcPct val="50000"/>
              </a:spcBef>
              <a:buFont typeface="Wingdings" pitchFamily="2" charset="2"/>
              <a:buChar char="§"/>
            </a:pPr>
            <a:r>
              <a:rPr lang="en-US" sz="2400" dirty="0" smtClean="0">
                <a:solidFill>
                  <a:schemeClr val="accent2">
                    <a:lumMod val="20000"/>
                    <a:lumOff val="80000"/>
                  </a:schemeClr>
                </a:solidFill>
              </a:rPr>
              <a:t>Water covers an area of 660 square miles (1,600 sq. km; 384,000 acres), which is slightly larger than the footprint of the City of Houston</a:t>
            </a:r>
          </a:p>
          <a:p>
            <a:pPr marL="228600" indent="-228600">
              <a:spcBef>
                <a:spcPct val="50000"/>
              </a:spcBef>
              <a:buFont typeface="Wingdings" pitchFamily="2" charset="2"/>
              <a:buChar char="§"/>
            </a:pPr>
            <a:r>
              <a:rPr lang="en-US" sz="2400" dirty="0" smtClean="0">
                <a:solidFill>
                  <a:schemeClr val="accent2">
                    <a:lumMod val="20000"/>
                    <a:lumOff val="80000"/>
                  </a:schemeClr>
                </a:solidFill>
              </a:rPr>
              <a:t>Averages 7-8 </a:t>
            </a:r>
            <a:r>
              <a:rPr lang="en-US" sz="2400" dirty="0">
                <a:solidFill>
                  <a:schemeClr val="accent2">
                    <a:lumMod val="20000"/>
                    <a:lumOff val="80000"/>
                  </a:schemeClr>
                </a:solidFill>
              </a:rPr>
              <a:t>feet </a:t>
            </a:r>
            <a:r>
              <a:rPr lang="en-US" sz="2400" dirty="0" smtClean="0">
                <a:solidFill>
                  <a:schemeClr val="accent2">
                    <a:lumMod val="20000"/>
                    <a:lumOff val="80000"/>
                  </a:schemeClr>
                </a:solidFill>
              </a:rPr>
              <a:t>deep</a:t>
            </a:r>
          </a:p>
          <a:p>
            <a:pPr marL="228600" indent="-228600">
              <a:spcBef>
                <a:spcPct val="50000"/>
              </a:spcBef>
              <a:buFont typeface="Wingdings" pitchFamily="2" charset="2"/>
              <a:buChar char="§"/>
            </a:pPr>
            <a:r>
              <a:rPr lang="en-US" sz="2400" dirty="0" smtClean="0">
                <a:solidFill>
                  <a:schemeClr val="accent2">
                    <a:lumMod val="20000"/>
                    <a:lumOff val="80000"/>
                  </a:schemeClr>
                </a:solidFill>
              </a:rPr>
              <a:t>Contains about 3 million acre-feet of water</a:t>
            </a:r>
            <a:endParaRPr lang="en-US" sz="2400" dirty="0">
              <a:solidFill>
                <a:schemeClr val="accent2">
                  <a:lumMod val="20000"/>
                  <a:lumOff val="80000"/>
                </a:schemeClr>
              </a:solidFill>
            </a:endParaRPr>
          </a:p>
        </p:txBody>
      </p:sp>
      <p:pic>
        <p:nvPicPr>
          <p:cNvPr id="11" name="Picture 7"/>
          <p:cNvPicPr>
            <a:picLocks noChangeAspect="1" noChangeArrowheads="1"/>
          </p:cNvPicPr>
          <p:nvPr/>
        </p:nvPicPr>
        <p:blipFill>
          <a:blip r:embed="rId3" cstate="print">
            <a:lum/>
          </a:blip>
          <a:srcRect/>
          <a:stretch>
            <a:fillRect/>
          </a:stretch>
        </p:blipFill>
        <p:spPr bwMode="auto">
          <a:xfrm>
            <a:off x="0" y="1600200"/>
            <a:ext cx="4129602" cy="5334000"/>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pic>
        <p:nvPicPr>
          <p:cNvPr id="8" name="Picture 7" descr="gbf_logo_2_color.jpg"/>
          <p:cNvPicPr>
            <a:picLocks noChangeAspect="1"/>
          </p:cNvPicPr>
          <p:nvPr/>
        </p:nvPicPr>
        <p:blipFill>
          <a:blip r:embed="rId2"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D6340"/>
                </a:solidFill>
                <a:effectLst/>
                <a:uLnTx/>
                <a:uFillTx/>
                <a:latin typeface="+mn-lt"/>
                <a:ea typeface="+mj-ea"/>
                <a:cs typeface="+mj-cs"/>
              </a:rPr>
              <a:t>Galveston Bay: Geography</a:t>
            </a:r>
          </a:p>
        </p:txBody>
      </p:sp>
      <p:sp>
        <p:nvSpPr>
          <p:cNvPr id="10" name="Text Box 4"/>
          <p:cNvSpPr txBox="1">
            <a:spLocks noChangeArrowheads="1"/>
          </p:cNvSpPr>
          <p:nvPr/>
        </p:nvSpPr>
        <p:spPr bwMode="auto">
          <a:xfrm>
            <a:off x="4419600" y="2362200"/>
            <a:ext cx="4419600" cy="3970318"/>
          </a:xfrm>
          <a:prstGeom prst="rect">
            <a:avLst/>
          </a:prstGeom>
          <a:noFill/>
          <a:ln w="9525">
            <a:noFill/>
            <a:miter lim="800000"/>
            <a:headEnd/>
            <a:tailEnd/>
          </a:ln>
        </p:spPr>
        <p:txBody>
          <a:bodyPr>
            <a:spAutoFit/>
          </a:bodyPr>
          <a:lstStyle/>
          <a:p>
            <a:pPr marL="228600" indent="-228600">
              <a:spcBef>
                <a:spcPct val="50000"/>
              </a:spcBef>
              <a:buFont typeface="Wingdings" pitchFamily="2" charset="2"/>
              <a:buChar char="§"/>
            </a:pPr>
            <a:r>
              <a:rPr lang="en-US" sz="2400" dirty="0" smtClean="0">
                <a:solidFill>
                  <a:schemeClr val="accent2">
                    <a:lumMod val="20000"/>
                    <a:lumOff val="80000"/>
                  </a:schemeClr>
                </a:solidFill>
              </a:rPr>
              <a:t>4 major sub-bays:  East, West, Trinity, Galveston Bay</a:t>
            </a:r>
          </a:p>
          <a:p>
            <a:pPr marL="228600" indent="-228600">
              <a:spcBef>
                <a:spcPct val="50000"/>
              </a:spcBef>
              <a:buFont typeface="Wingdings" pitchFamily="2" charset="2"/>
              <a:buChar char="§"/>
            </a:pPr>
            <a:r>
              <a:rPr lang="en-US" sz="2400" dirty="0" smtClean="0">
                <a:solidFill>
                  <a:schemeClr val="accent2">
                    <a:lumMod val="20000"/>
                    <a:lumOff val="80000"/>
                  </a:schemeClr>
                </a:solidFill>
              </a:rPr>
              <a:t> 4 counties:  Brazoria, Chambers, Galveston, Harris</a:t>
            </a:r>
          </a:p>
          <a:p>
            <a:pPr marL="228600" indent="-228600">
              <a:spcBef>
                <a:spcPct val="50000"/>
              </a:spcBef>
              <a:buFont typeface="Wingdings" pitchFamily="2" charset="2"/>
              <a:buChar char="§"/>
            </a:pPr>
            <a:r>
              <a:rPr lang="en-US" sz="2400" dirty="0" smtClean="0">
                <a:solidFill>
                  <a:schemeClr val="accent2">
                    <a:lumMod val="20000"/>
                    <a:lumOff val="80000"/>
                  </a:schemeClr>
                </a:solidFill>
              </a:rPr>
              <a:t>Freshwater inflows from the San Jacinto and Trinity Rivers</a:t>
            </a:r>
          </a:p>
          <a:p>
            <a:pPr marL="228600" indent="-228600">
              <a:spcBef>
                <a:spcPct val="50000"/>
              </a:spcBef>
              <a:buFont typeface="Wingdings" pitchFamily="2" charset="2"/>
              <a:buChar char="§"/>
            </a:pPr>
            <a:r>
              <a:rPr lang="en-US" sz="2400" dirty="0" smtClean="0">
                <a:solidFill>
                  <a:schemeClr val="accent2">
                    <a:lumMod val="20000"/>
                    <a:lumOff val="80000"/>
                  </a:schemeClr>
                </a:solidFill>
              </a:rPr>
              <a:t>Tidal exchange from Bolivar Roads and San Luis Pass</a:t>
            </a:r>
          </a:p>
        </p:txBody>
      </p:sp>
      <p:grpSp>
        <p:nvGrpSpPr>
          <p:cNvPr id="2" name="Group 21"/>
          <p:cNvGrpSpPr/>
          <p:nvPr/>
        </p:nvGrpSpPr>
        <p:grpSpPr>
          <a:xfrm>
            <a:off x="12203" y="1600200"/>
            <a:ext cx="4178797" cy="5334000"/>
            <a:chOff x="-117988" y="1524000"/>
            <a:chExt cx="4178797" cy="5334000"/>
          </a:xfrm>
        </p:grpSpPr>
        <p:pic>
          <p:nvPicPr>
            <p:cNvPr id="11" name="Picture 7"/>
            <p:cNvPicPr>
              <a:picLocks noChangeAspect="1" noChangeArrowheads="1"/>
            </p:cNvPicPr>
            <p:nvPr/>
          </p:nvPicPr>
          <p:blipFill>
            <a:blip r:embed="rId3" cstate="print">
              <a:lum/>
            </a:blip>
            <a:srcRect/>
            <a:stretch>
              <a:fillRect/>
            </a:stretch>
          </p:blipFill>
          <p:spPr bwMode="auto">
            <a:xfrm>
              <a:off x="-117988" y="1524000"/>
              <a:ext cx="4129602" cy="5334000"/>
            </a:xfrm>
            <a:prstGeom prst="rect">
              <a:avLst/>
            </a:prstGeom>
            <a:noFill/>
            <a:ln w="9525">
              <a:solidFill>
                <a:schemeClr val="tx1"/>
              </a:solidFill>
              <a:miter lim="800000"/>
              <a:headEnd/>
              <a:tailEnd/>
            </a:ln>
          </p:spPr>
        </p:pic>
        <p:sp>
          <p:nvSpPr>
            <p:cNvPr id="12" name="TextBox 11"/>
            <p:cNvSpPr txBox="1"/>
            <p:nvPr/>
          </p:nvSpPr>
          <p:spPr>
            <a:xfrm rot="19193963">
              <a:off x="965629" y="5193441"/>
              <a:ext cx="1447800" cy="276999"/>
            </a:xfrm>
            <a:prstGeom prst="rect">
              <a:avLst/>
            </a:prstGeom>
            <a:noFill/>
          </p:spPr>
          <p:txBody>
            <a:bodyPr wrap="square" rtlCol="0">
              <a:spAutoFit/>
            </a:bodyPr>
            <a:lstStyle/>
            <a:p>
              <a:r>
                <a:rPr lang="en-US" sz="1200" b="1" dirty="0" smtClean="0"/>
                <a:t>West Bay</a:t>
              </a:r>
              <a:endParaRPr lang="en-US" sz="1200" b="1" dirty="0"/>
            </a:p>
          </p:txBody>
        </p:sp>
        <p:sp>
          <p:nvSpPr>
            <p:cNvPr id="13" name="TextBox 12"/>
            <p:cNvSpPr txBox="1"/>
            <p:nvPr/>
          </p:nvSpPr>
          <p:spPr>
            <a:xfrm rot="19881258">
              <a:off x="2613009" y="3454280"/>
              <a:ext cx="1447800" cy="276999"/>
            </a:xfrm>
            <a:prstGeom prst="rect">
              <a:avLst/>
            </a:prstGeom>
            <a:noFill/>
          </p:spPr>
          <p:txBody>
            <a:bodyPr wrap="square" rtlCol="0">
              <a:spAutoFit/>
            </a:bodyPr>
            <a:lstStyle/>
            <a:p>
              <a:r>
                <a:rPr lang="en-US" sz="1200" b="1" dirty="0" smtClean="0"/>
                <a:t>East Bay</a:t>
              </a:r>
              <a:endParaRPr lang="en-US" sz="1200" b="1" dirty="0"/>
            </a:p>
          </p:txBody>
        </p:sp>
        <p:sp>
          <p:nvSpPr>
            <p:cNvPr id="14" name="TextBox 13"/>
            <p:cNvSpPr txBox="1"/>
            <p:nvPr/>
          </p:nvSpPr>
          <p:spPr>
            <a:xfrm>
              <a:off x="1838980" y="2863265"/>
              <a:ext cx="812866" cy="461665"/>
            </a:xfrm>
            <a:prstGeom prst="rect">
              <a:avLst/>
            </a:prstGeom>
            <a:noFill/>
          </p:spPr>
          <p:txBody>
            <a:bodyPr wrap="square" rtlCol="0">
              <a:spAutoFit/>
            </a:bodyPr>
            <a:lstStyle/>
            <a:p>
              <a:pPr algn="ctr"/>
              <a:r>
                <a:rPr lang="en-US" sz="1200" b="1" dirty="0" smtClean="0"/>
                <a:t>Trinity</a:t>
              </a:r>
            </a:p>
            <a:p>
              <a:pPr algn="ctr"/>
              <a:r>
                <a:rPr lang="en-US" sz="1200" b="1" dirty="0" smtClean="0"/>
                <a:t>Bay</a:t>
              </a:r>
              <a:endParaRPr lang="en-US" sz="1200" b="1" dirty="0"/>
            </a:p>
          </p:txBody>
        </p:sp>
        <p:sp>
          <p:nvSpPr>
            <p:cNvPr id="15" name="TextBox 14"/>
            <p:cNvSpPr txBox="1"/>
            <p:nvPr/>
          </p:nvSpPr>
          <p:spPr>
            <a:xfrm>
              <a:off x="1332558" y="3691316"/>
              <a:ext cx="980009" cy="461665"/>
            </a:xfrm>
            <a:prstGeom prst="rect">
              <a:avLst/>
            </a:prstGeom>
            <a:noFill/>
          </p:spPr>
          <p:txBody>
            <a:bodyPr wrap="square" rtlCol="0">
              <a:spAutoFit/>
            </a:bodyPr>
            <a:lstStyle/>
            <a:p>
              <a:r>
                <a:rPr lang="en-US" sz="1200" b="1" dirty="0" smtClean="0"/>
                <a:t>Galveston</a:t>
              </a:r>
            </a:p>
            <a:p>
              <a:pPr algn="r"/>
              <a:r>
                <a:rPr lang="en-US" sz="1200" b="1" dirty="0" smtClean="0"/>
                <a:t>Bay</a:t>
              </a:r>
              <a:endParaRPr lang="en-US" sz="1200" b="1" dirty="0"/>
            </a:p>
          </p:txBody>
        </p:sp>
        <p:sp>
          <p:nvSpPr>
            <p:cNvPr id="16" name="Oval 15"/>
            <p:cNvSpPr/>
            <p:nvPr/>
          </p:nvSpPr>
          <p:spPr>
            <a:xfrm>
              <a:off x="1066800" y="5867400"/>
              <a:ext cx="381000" cy="381000"/>
            </a:xfrm>
            <a:prstGeom prst="ellipse">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7" name="Oval 16"/>
            <p:cNvSpPr/>
            <p:nvPr/>
          </p:nvSpPr>
          <p:spPr>
            <a:xfrm>
              <a:off x="2209800" y="4267200"/>
              <a:ext cx="762000" cy="685800"/>
            </a:xfrm>
            <a:prstGeom prst="ellipse">
              <a:avLst/>
            </a:prstGeom>
            <a:no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TextBox 17"/>
            <p:cNvSpPr txBox="1"/>
            <p:nvPr/>
          </p:nvSpPr>
          <p:spPr>
            <a:xfrm>
              <a:off x="2971800" y="4495800"/>
              <a:ext cx="1056619" cy="461665"/>
            </a:xfrm>
            <a:prstGeom prst="rect">
              <a:avLst/>
            </a:prstGeom>
            <a:noFill/>
          </p:spPr>
          <p:txBody>
            <a:bodyPr wrap="square" rtlCol="0">
              <a:spAutoFit/>
            </a:bodyPr>
            <a:lstStyle/>
            <a:p>
              <a:pPr algn="ctr"/>
              <a:r>
                <a:rPr lang="en-US" sz="1200" b="1" dirty="0" smtClean="0">
                  <a:solidFill>
                    <a:srgbClr val="FFFF00"/>
                  </a:solidFill>
                </a:rPr>
                <a:t>Bolivar Roads</a:t>
              </a:r>
            </a:p>
          </p:txBody>
        </p:sp>
        <p:sp>
          <p:nvSpPr>
            <p:cNvPr id="19" name="TextBox 18"/>
            <p:cNvSpPr txBox="1"/>
            <p:nvPr/>
          </p:nvSpPr>
          <p:spPr>
            <a:xfrm>
              <a:off x="1393809" y="5895201"/>
              <a:ext cx="1143000" cy="276999"/>
            </a:xfrm>
            <a:prstGeom prst="rect">
              <a:avLst/>
            </a:prstGeom>
            <a:noFill/>
          </p:spPr>
          <p:txBody>
            <a:bodyPr wrap="square" rtlCol="0">
              <a:spAutoFit/>
            </a:bodyPr>
            <a:lstStyle/>
            <a:p>
              <a:pPr algn="ctr"/>
              <a:r>
                <a:rPr lang="en-US" sz="1200" b="1" dirty="0" smtClean="0">
                  <a:solidFill>
                    <a:srgbClr val="FFFF00"/>
                  </a:solidFill>
                </a:rPr>
                <a:t>San Luis Pass</a:t>
              </a:r>
            </a:p>
          </p:txBody>
        </p:sp>
        <p:sp>
          <p:nvSpPr>
            <p:cNvPr id="20" name="TextBox 19"/>
            <p:cNvSpPr txBox="1"/>
            <p:nvPr/>
          </p:nvSpPr>
          <p:spPr>
            <a:xfrm>
              <a:off x="1600200" y="1905000"/>
              <a:ext cx="1056619" cy="461665"/>
            </a:xfrm>
            <a:prstGeom prst="rect">
              <a:avLst/>
            </a:prstGeom>
            <a:noFill/>
          </p:spPr>
          <p:txBody>
            <a:bodyPr wrap="square" rtlCol="0">
              <a:spAutoFit/>
            </a:bodyPr>
            <a:lstStyle/>
            <a:p>
              <a:pPr algn="ctr"/>
              <a:r>
                <a:rPr lang="en-US" sz="1200" b="1" dirty="0" smtClean="0"/>
                <a:t>Trinity</a:t>
              </a:r>
              <a:r>
                <a:rPr lang="en-US" sz="1200" dirty="0" smtClean="0"/>
                <a:t> </a:t>
              </a:r>
              <a:r>
                <a:rPr lang="en-US" sz="1200" b="1" dirty="0" smtClean="0"/>
                <a:t>River</a:t>
              </a:r>
            </a:p>
          </p:txBody>
        </p:sp>
        <p:sp>
          <p:nvSpPr>
            <p:cNvPr id="21" name="TextBox 20"/>
            <p:cNvSpPr txBox="1"/>
            <p:nvPr/>
          </p:nvSpPr>
          <p:spPr>
            <a:xfrm>
              <a:off x="609600" y="2895600"/>
              <a:ext cx="1056619" cy="461665"/>
            </a:xfrm>
            <a:prstGeom prst="rect">
              <a:avLst/>
            </a:prstGeom>
            <a:noFill/>
          </p:spPr>
          <p:txBody>
            <a:bodyPr wrap="square" rtlCol="0">
              <a:spAutoFit/>
            </a:bodyPr>
            <a:lstStyle/>
            <a:p>
              <a:pPr algn="ctr"/>
              <a:r>
                <a:rPr lang="en-US" sz="1200" b="1" dirty="0" smtClean="0"/>
                <a:t>San Jacinto River</a:t>
              </a:r>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pic>
        <p:nvPicPr>
          <p:cNvPr id="5" name="Picture 4"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6"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D6340"/>
                </a:solidFill>
                <a:effectLst/>
                <a:uLnTx/>
                <a:uFillTx/>
                <a:latin typeface="+mn-lt"/>
                <a:ea typeface="+mj-ea"/>
                <a:cs typeface="+mj-cs"/>
              </a:rPr>
              <a:t>Galveston Bay: Watershed</a:t>
            </a:r>
          </a:p>
        </p:txBody>
      </p:sp>
      <p:sp>
        <p:nvSpPr>
          <p:cNvPr id="8" name="Content Placeholder 5"/>
          <p:cNvSpPr>
            <a:spLocks noGrp="1"/>
          </p:cNvSpPr>
          <p:nvPr>
            <p:ph idx="1"/>
          </p:nvPr>
        </p:nvSpPr>
        <p:spPr>
          <a:xfrm>
            <a:off x="4114800" y="1905000"/>
            <a:ext cx="4800600" cy="4724400"/>
          </a:xfrm>
        </p:spPr>
        <p:txBody>
          <a:bodyPr>
            <a:noAutofit/>
          </a:bodyPr>
          <a:lstStyle/>
          <a:p>
            <a:pPr marL="231775" indent="-231775">
              <a:buFont typeface="Wingdings" pitchFamily="2" charset="2"/>
              <a:buChar char="§"/>
              <a:tabLst>
                <a:tab pos="231775" algn="l"/>
              </a:tabLst>
            </a:pPr>
            <a:r>
              <a:rPr lang="en-US" sz="2000" b="1" dirty="0" smtClean="0">
                <a:solidFill>
                  <a:schemeClr val="accent2">
                    <a:lumMod val="20000"/>
                    <a:lumOff val="80000"/>
                  </a:schemeClr>
                </a:solidFill>
              </a:rPr>
              <a:t>Watershed</a:t>
            </a:r>
            <a:r>
              <a:rPr lang="en-US" sz="2000" dirty="0" smtClean="0">
                <a:solidFill>
                  <a:schemeClr val="accent2">
                    <a:lumMod val="20000"/>
                    <a:lumOff val="80000"/>
                  </a:schemeClr>
                </a:solidFill>
              </a:rPr>
              <a:t> - area of land where all of the water that is under it or drains off of it goes into the same place</a:t>
            </a:r>
          </a:p>
          <a:p>
            <a:pPr marL="231775" indent="-231775">
              <a:buFont typeface="Wingdings" pitchFamily="2" charset="2"/>
              <a:buChar char="§"/>
              <a:tabLst>
                <a:tab pos="231775" algn="l"/>
              </a:tabLst>
            </a:pPr>
            <a:endParaRPr lang="en-US" sz="2000" dirty="0" smtClean="0">
              <a:solidFill>
                <a:schemeClr val="accent2">
                  <a:lumMod val="20000"/>
                  <a:lumOff val="80000"/>
                </a:schemeClr>
              </a:solidFill>
            </a:endParaRPr>
          </a:p>
          <a:p>
            <a:pPr marL="231775" indent="-231775">
              <a:buFont typeface="Wingdings" pitchFamily="2" charset="2"/>
              <a:buChar char="§"/>
              <a:tabLst>
                <a:tab pos="231775" algn="l"/>
              </a:tabLst>
            </a:pPr>
            <a:r>
              <a:rPr lang="en-US" sz="2000" dirty="0" smtClean="0">
                <a:solidFill>
                  <a:schemeClr val="accent2">
                    <a:lumMod val="20000"/>
                    <a:lumOff val="80000"/>
                  </a:schemeClr>
                </a:solidFill>
              </a:rPr>
              <a:t>Galveston Bay’s watershed covers a </a:t>
            </a:r>
            <a:r>
              <a:rPr lang="en-US" sz="2000" b="1" dirty="0" smtClean="0">
                <a:solidFill>
                  <a:schemeClr val="accent2">
                    <a:lumMod val="20000"/>
                    <a:lumOff val="80000"/>
                  </a:schemeClr>
                </a:solidFill>
              </a:rPr>
              <a:t>24,000-square mile </a:t>
            </a:r>
            <a:r>
              <a:rPr lang="en-US" sz="2000" dirty="0" smtClean="0">
                <a:solidFill>
                  <a:schemeClr val="accent2">
                    <a:lumMod val="20000"/>
                    <a:lumOff val="80000"/>
                  </a:schemeClr>
                </a:solidFill>
              </a:rPr>
              <a:t>area!</a:t>
            </a:r>
          </a:p>
          <a:p>
            <a:pPr marL="231775" indent="-231775">
              <a:buFont typeface="Wingdings" pitchFamily="2" charset="2"/>
              <a:buChar char="§"/>
              <a:tabLst>
                <a:tab pos="231775" algn="l"/>
              </a:tabLst>
            </a:pPr>
            <a:endParaRPr lang="en-US" sz="1400" dirty="0" smtClean="0">
              <a:solidFill>
                <a:schemeClr val="accent2">
                  <a:lumMod val="20000"/>
                  <a:lumOff val="80000"/>
                </a:schemeClr>
              </a:solidFill>
            </a:endParaRPr>
          </a:p>
          <a:p>
            <a:pPr marL="231775" indent="-231775">
              <a:buFont typeface="Wingdings" pitchFamily="2" charset="2"/>
              <a:buChar char="§"/>
              <a:tabLst>
                <a:tab pos="231775" algn="l"/>
              </a:tabLst>
            </a:pPr>
            <a:r>
              <a:rPr lang="en-US" sz="2000" dirty="0" smtClean="0">
                <a:solidFill>
                  <a:schemeClr val="accent2">
                    <a:lumMod val="20000"/>
                    <a:lumOff val="80000"/>
                  </a:schemeClr>
                </a:solidFill>
              </a:rPr>
              <a:t>Starts north of Dallas-Fort Worth to Galveston Bay via the Trinity River</a:t>
            </a:r>
          </a:p>
          <a:p>
            <a:pPr marL="231775" indent="-231775">
              <a:buFont typeface="Wingdings" pitchFamily="2" charset="2"/>
              <a:buChar char="§"/>
              <a:tabLst>
                <a:tab pos="231775" algn="l"/>
              </a:tabLst>
            </a:pPr>
            <a:endParaRPr lang="en-US" sz="1400" dirty="0" smtClean="0">
              <a:solidFill>
                <a:schemeClr val="accent2">
                  <a:lumMod val="20000"/>
                  <a:lumOff val="80000"/>
                </a:schemeClr>
              </a:solidFill>
            </a:endParaRPr>
          </a:p>
          <a:p>
            <a:pPr marL="231775" indent="-231775">
              <a:buFont typeface="Wingdings" pitchFamily="2" charset="2"/>
              <a:buChar char="§"/>
              <a:tabLst>
                <a:tab pos="231775" algn="l"/>
              </a:tabLst>
            </a:pPr>
            <a:r>
              <a:rPr lang="en-US" sz="2000" dirty="0" smtClean="0">
                <a:solidFill>
                  <a:schemeClr val="accent2">
                    <a:lumMod val="20000"/>
                    <a:lumOff val="80000"/>
                  </a:schemeClr>
                </a:solidFill>
              </a:rPr>
              <a:t>Empties to Gulf of Mexico</a:t>
            </a:r>
          </a:p>
          <a:p>
            <a:pPr marL="231775" indent="-231775">
              <a:buFont typeface="Wingdings" pitchFamily="2" charset="2"/>
              <a:buChar char="§"/>
              <a:tabLst>
                <a:tab pos="231775" algn="l"/>
              </a:tabLst>
            </a:pPr>
            <a:endParaRPr lang="en-US" sz="1400" dirty="0" smtClean="0">
              <a:solidFill>
                <a:schemeClr val="accent2">
                  <a:lumMod val="20000"/>
                  <a:lumOff val="80000"/>
                </a:schemeClr>
              </a:solidFill>
            </a:endParaRPr>
          </a:p>
          <a:p>
            <a:pPr marL="231775" indent="-231775">
              <a:buFont typeface="Wingdings" pitchFamily="2" charset="2"/>
              <a:buChar char="§"/>
              <a:tabLst>
                <a:tab pos="231775" algn="l"/>
              </a:tabLst>
            </a:pPr>
            <a:r>
              <a:rPr lang="en-US" sz="2000" b="1" dirty="0" smtClean="0">
                <a:solidFill>
                  <a:schemeClr val="accent2">
                    <a:lumMod val="20000"/>
                    <a:lumOff val="80000"/>
                  </a:schemeClr>
                </a:solidFill>
              </a:rPr>
              <a:t>About half the Texas population lives within this watershed</a:t>
            </a:r>
          </a:p>
        </p:txBody>
      </p:sp>
      <p:pic>
        <p:nvPicPr>
          <p:cNvPr id="10" name="Picture 9" descr="GB Watershed_SOTB_GBEP.bmp"/>
          <p:cNvPicPr>
            <a:picLocks noChangeAspect="1"/>
          </p:cNvPicPr>
          <p:nvPr/>
        </p:nvPicPr>
        <p:blipFill>
          <a:blip r:embed="rId4" cstate="print"/>
          <a:stretch>
            <a:fillRect/>
          </a:stretch>
        </p:blipFill>
        <p:spPr>
          <a:xfrm>
            <a:off x="0" y="1600200"/>
            <a:ext cx="3933107" cy="52578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Oyster reef"/>
          <p:cNvPicPr>
            <a:picLocks noChangeAspect="1" noChangeArrowheads="1"/>
          </p:cNvPicPr>
          <p:nvPr/>
        </p:nvPicPr>
        <p:blipFill>
          <a:blip r:embed="rId2" cstate="print"/>
          <a:srcRect/>
          <a:stretch>
            <a:fillRect/>
          </a:stretch>
        </p:blipFill>
        <p:spPr bwMode="auto">
          <a:xfrm>
            <a:off x="58250" y="1773238"/>
            <a:ext cx="2456350" cy="1655762"/>
          </a:xfrm>
          <a:prstGeom prst="rect">
            <a:avLst/>
          </a:prstGeom>
          <a:noFill/>
          <a:ln w="12700" algn="in">
            <a:solidFill>
              <a:srgbClr val="5F5F5F"/>
            </a:solidFill>
            <a:miter lim="800000"/>
            <a:headEnd/>
            <a:tailEnd/>
          </a:ln>
          <a:effectLst/>
        </p:spPr>
      </p:pic>
      <p:sp>
        <p:nvSpPr>
          <p:cNvPr id="6" name="Rectangle 5"/>
          <p:cNvSpPr/>
          <p:nvPr/>
        </p:nvSpPr>
        <p:spPr>
          <a:xfrm>
            <a:off x="0" y="0"/>
            <a:ext cx="9144000" cy="1600200"/>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pic>
        <p:nvPicPr>
          <p:cNvPr id="8" name="Picture 7" descr="gbf_logo_2_color.jpg"/>
          <p:cNvPicPr>
            <a:picLocks noChangeAspect="1"/>
          </p:cNvPicPr>
          <p:nvPr/>
        </p:nvPicPr>
        <p:blipFill>
          <a:blip r:embed="rId3" cstate="print">
            <a:clrChange>
              <a:clrFrom>
                <a:srgbClr val="FFFFFF"/>
              </a:clrFrom>
              <a:clrTo>
                <a:srgbClr val="FFFFFF">
                  <a:alpha val="0"/>
                </a:srgbClr>
              </a:clrTo>
            </a:clrChange>
          </a:blip>
          <a:stretch>
            <a:fillRect/>
          </a:stretch>
        </p:blipFill>
        <p:spPr>
          <a:xfrm>
            <a:off x="7304082" y="228600"/>
            <a:ext cx="1611318" cy="1129128"/>
          </a:xfrm>
          <a:prstGeom prst="rect">
            <a:avLst/>
          </a:prstGeom>
        </p:spPr>
      </p:pic>
      <p:sp>
        <p:nvSpPr>
          <p:cNvPr id="9" name="Rectangle 2"/>
          <p:cNvSpPr txBox="1">
            <a:spLocks noChangeArrowheads="1"/>
          </p:cNvSpPr>
          <p:nvPr/>
        </p:nvSpPr>
        <p:spPr>
          <a:xfrm>
            <a:off x="228600" y="152400"/>
            <a:ext cx="7315200" cy="12954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D6340"/>
                </a:solidFill>
                <a:effectLst/>
                <a:uLnTx/>
                <a:uFillTx/>
                <a:latin typeface="+mn-lt"/>
                <a:ea typeface="+mj-ea"/>
                <a:cs typeface="+mj-cs"/>
              </a:rPr>
              <a:t>Galveston Bay: Habitats</a:t>
            </a:r>
          </a:p>
        </p:txBody>
      </p:sp>
      <p:sp>
        <p:nvSpPr>
          <p:cNvPr id="10" name="Text Box 4"/>
          <p:cNvSpPr txBox="1">
            <a:spLocks noChangeArrowheads="1"/>
          </p:cNvSpPr>
          <p:nvPr/>
        </p:nvSpPr>
        <p:spPr bwMode="auto">
          <a:xfrm>
            <a:off x="4419600" y="1987183"/>
            <a:ext cx="4572000" cy="4431983"/>
          </a:xfrm>
          <a:prstGeom prst="rect">
            <a:avLst/>
          </a:prstGeom>
          <a:noFill/>
          <a:ln w="9525">
            <a:noFill/>
            <a:miter lim="800000"/>
            <a:headEnd/>
            <a:tailEnd/>
          </a:ln>
        </p:spPr>
        <p:txBody>
          <a:bodyPr wrap="square">
            <a:spAutoFit/>
          </a:bodyPr>
          <a:lstStyle/>
          <a:p>
            <a:pPr marL="228600" indent="-228600">
              <a:spcAft>
                <a:spcPts val="1200"/>
              </a:spcAft>
              <a:buFont typeface="Wingdings" pitchFamily="2" charset="2"/>
              <a:buChar char="§"/>
            </a:pPr>
            <a:r>
              <a:rPr lang="en-US" sz="2100" dirty="0" smtClean="0">
                <a:solidFill>
                  <a:schemeClr val="accent2">
                    <a:lumMod val="20000"/>
                    <a:lumOff val="80000"/>
                  </a:schemeClr>
                </a:solidFill>
              </a:rPr>
              <a:t>Open-bay water, oyster reefs, </a:t>
            </a:r>
            <a:r>
              <a:rPr lang="en-US" sz="2100" dirty="0" err="1" smtClean="0">
                <a:solidFill>
                  <a:schemeClr val="accent2">
                    <a:lumMod val="20000"/>
                    <a:lumOff val="80000"/>
                  </a:schemeClr>
                </a:solidFill>
              </a:rPr>
              <a:t>seagrass</a:t>
            </a:r>
            <a:r>
              <a:rPr lang="en-US" sz="2100" dirty="0" smtClean="0">
                <a:solidFill>
                  <a:schemeClr val="accent2">
                    <a:lumMod val="20000"/>
                    <a:lumOff val="80000"/>
                  </a:schemeClr>
                </a:solidFill>
              </a:rPr>
              <a:t> meadows, mud and sand flats, marshes, oak </a:t>
            </a:r>
            <a:r>
              <a:rPr lang="en-US" sz="2100" dirty="0" err="1" smtClean="0">
                <a:solidFill>
                  <a:schemeClr val="accent2">
                    <a:lumMod val="20000"/>
                    <a:lumOff val="80000"/>
                  </a:schemeClr>
                </a:solidFill>
              </a:rPr>
              <a:t>mottes</a:t>
            </a:r>
            <a:r>
              <a:rPr lang="en-US" sz="2100" dirty="0" smtClean="0">
                <a:solidFill>
                  <a:schemeClr val="accent2">
                    <a:lumMod val="20000"/>
                    <a:lumOff val="80000"/>
                  </a:schemeClr>
                </a:solidFill>
              </a:rPr>
              <a:t>, riparian woodlands, coastal prairies</a:t>
            </a:r>
          </a:p>
          <a:p>
            <a:pPr marL="228600" indent="-228600">
              <a:spcAft>
                <a:spcPts val="1200"/>
              </a:spcAft>
              <a:buFont typeface="Wingdings" pitchFamily="2" charset="2"/>
              <a:buChar char="§"/>
            </a:pPr>
            <a:r>
              <a:rPr lang="en-US" sz="2100" dirty="0" smtClean="0">
                <a:solidFill>
                  <a:schemeClr val="accent2">
                    <a:lumMod val="20000"/>
                    <a:lumOff val="80000"/>
                  </a:schemeClr>
                </a:solidFill>
              </a:rPr>
              <a:t>~120,000 acres of vegetated wetlands </a:t>
            </a:r>
            <a:r>
              <a:rPr lang="en-US" sz="1200" dirty="0" smtClean="0">
                <a:solidFill>
                  <a:schemeClr val="accent2">
                    <a:lumMod val="20000"/>
                    <a:lumOff val="80000"/>
                  </a:schemeClr>
                </a:solidFill>
              </a:rPr>
              <a:t>(TPWD, 2009)</a:t>
            </a:r>
            <a:endParaRPr lang="en-US" sz="2400" dirty="0" smtClean="0">
              <a:solidFill>
                <a:schemeClr val="accent2">
                  <a:lumMod val="20000"/>
                  <a:lumOff val="80000"/>
                </a:schemeClr>
              </a:solidFill>
            </a:endParaRPr>
          </a:p>
          <a:p>
            <a:pPr marL="228600" lvl="0" indent="-228600">
              <a:spcAft>
                <a:spcPts val="1200"/>
              </a:spcAft>
              <a:buFont typeface="Wingdings" pitchFamily="2" charset="2"/>
              <a:buChar char="§"/>
            </a:pPr>
            <a:r>
              <a:rPr lang="en-US" sz="2100" dirty="0" smtClean="0">
                <a:solidFill>
                  <a:schemeClr val="accent2">
                    <a:lumMod val="20000"/>
                    <a:lumOff val="80000"/>
                  </a:schemeClr>
                </a:solidFill>
              </a:rPr>
              <a:t>Had ~27,000 acres of oyster reefs (pre-Hurricane Ike), or about 8% of the bay’s area </a:t>
            </a:r>
            <a:r>
              <a:rPr lang="en-US" sz="1200" dirty="0" smtClean="0">
                <a:solidFill>
                  <a:schemeClr val="accent2">
                    <a:lumMod val="20000"/>
                    <a:lumOff val="80000"/>
                  </a:schemeClr>
                </a:solidFill>
              </a:rPr>
              <a:t>(TPWD, 2009)  </a:t>
            </a:r>
          </a:p>
          <a:p>
            <a:pPr marL="228600" lvl="0" indent="-228600">
              <a:buFont typeface="Wingdings" pitchFamily="2" charset="2"/>
              <a:buChar char="§"/>
            </a:pPr>
            <a:r>
              <a:rPr lang="en-US" sz="2100" dirty="0" smtClean="0">
                <a:solidFill>
                  <a:schemeClr val="accent2">
                    <a:lumMod val="20000"/>
                    <a:lumOff val="80000"/>
                  </a:schemeClr>
                </a:solidFill>
              </a:rPr>
              <a:t>About ½ of the bay’s consolidated reefs were destroyed by Hurricane Ike in 2008</a:t>
            </a:r>
          </a:p>
        </p:txBody>
      </p:sp>
      <p:pic>
        <p:nvPicPr>
          <p:cNvPr id="3073" name="Picture 1" descr="Vallisneria_tape grass"/>
          <p:cNvPicPr>
            <a:picLocks noChangeAspect="1" noChangeArrowheads="1"/>
          </p:cNvPicPr>
          <p:nvPr/>
        </p:nvPicPr>
        <p:blipFill>
          <a:blip r:embed="rId4" cstate="print"/>
          <a:srcRect/>
          <a:stretch>
            <a:fillRect/>
          </a:stretch>
        </p:blipFill>
        <p:spPr bwMode="auto">
          <a:xfrm>
            <a:off x="1524000" y="2667000"/>
            <a:ext cx="2653087" cy="1293568"/>
          </a:xfrm>
          <a:prstGeom prst="rect">
            <a:avLst/>
          </a:prstGeom>
          <a:noFill/>
          <a:ln w="12700" algn="in">
            <a:solidFill>
              <a:srgbClr val="5F5F5F"/>
            </a:solidFill>
            <a:miter lim="800000"/>
            <a:headEnd/>
            <a:tailEnd/>
          </a:ln>
          <a:effectLst/>
        </p:spPr>
      </p:pic>
      <p:pic>
        <p:nvPicPr>
          <p:cNvPr id="23" name="Picture 4" descr="\\Galbay01\company\Main Photo Gallery\Speakers Bureau\Slides\Cypress.jpg"/>
          <p:cNvPicPr>
            <a:picLocks noChangeAspect="1" noChangeArrowheads="1"/>
          </p:cNvPicPr>
          <p:nvPr/>
        </p:nvPicPr>
        <p:blipFill>
          <a:blip r:embed="rId5" cstate="print"/>
          <a:srcRect/>
          <a:stretch>
            <a:fillRect/>
          </a:stretch>
        </p:blipFill>
        <p:spPr bwMode="auto">
          <a:xfrm>
            <a:off x="76199" y="3868387"/>
            <a:ext cx="2398979" cy="1618013"/>
          </a:xfrm>
          <a:prstGeom prst="rect">
            <a:avLst/>
          </a:prstGeom>
          <a:noFill/>
        </p:spPr>
      </p:pic>
      <p:pic>
        <p:nvPicPr>
          <p:cNvPr id="3078" name="Picture 6" descr="Salt Marsh"/>
          <p:cNvPicPr>
            <a:picLocks noChangeAspect="1" noChangeArrowheads="1"/>
          </p:cNvPicPr>
          <p:nvPr/>
        </p:nvPicPr>
        <p:blipFill>
          <a:blip r:embed="rId6" cstate="print"/>
          <a:srcRect/>
          <a:stretch>
            <a:fillRect/>
          </a:stretch>
        </p:blipFill>
        <p:spPr bwMode="auto">
          <a:xfrm>
            <a:off x="1600200" y="4876801"/>
            <a:ext cx="2590800" cy="1789662"/>
          </a:xfrm>
          <a:prstGeom prst="rect">
            <a:avLst/>
          </a:prstGeom>
          <a:noFill/>
          <a:ln w="12700" algn="in">
            <a:solidFill>
              <a:srgbClr val="5F5F5F"/>
            </a:solidFill>
            <a:miter lim="800000"/>
            <a:headEnd/>
            <a:tailEnd/>
          </a:ln>
          <a:effectLst/>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3500</TotalTime>
  <Words>1265</Words>
  <Application>Microsoft Office PowerPoint</Application>
  <PresentationFormat>On-screen Show (4:3)</PresentationFormat>
  <Paragraphs>142</Paragraphs>
  <Slides>18</Slides>
  <Notes>10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Apex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Bacteria in the Upper Gulf Coast Oyster Waters:</dc:title>
  <dc:creator>Lisa Miller-Marshall</dc:creator>
  <cp:lastModifiedBy>Bob Stokes</cp:lastModifiedBy>
  <cp:revision>175</cp:revision>
  <dcterms:created xsi:type="dcterms:W3CDTF">2011-11-14T18:56:02Z</dcterms:created>
  <dcterms:modified xsi:type="dcterms:W3CDTF">2012-04-10T16:01:52Z</dcterms:modified>
</cp:coreProperties>
</file>